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8" r:id="rId4"/>
    <p:sldId id="260" r:id="rId5"/>
    <p:sldId id="269" r:id="rId6"/>
    <p:sldId id="261" r:id="rId7"/>
    <p:sldId id="262" r:id="rId8"/>
    <p:sldId id="266" r:id="rId9"/>
    <p:sldId id="275" r:id="rId10"/>
    <p:sldId id="270" r:id="rId11"/>
    <p:sldId id="263" r:id="rId12"/>
    <p:sldId id="271" r:id="rId13"/>
    <p:sldId id="272" r:id="rId14"/>
    <p:sldId id="273" r:id="rId15"/>
    <p:sldId id="276" r:id="rId16"/>
    <p:sldId id="277" r:id="rId17"/>
  </p:sldIdLst>
  <p:sldSz cx="50800000" cy="2857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itz Sommer" initials="MS" lastIdx="1" clrIdx="0">
    <p:extLst>
      <p:ext uri="{19B8F6BF-5375-455C-9EA6-DF929625EA0E}">
        <p15:presenceInfo xmlns:p15="http://schemas.microsoft.com/office/powerpoint/2012/main" userId="cd920b95774be6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76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3772-25EA-4B1F-AE4E-0C12509AC640}" type="datetimeFigureOut">
              <a:rPr lang="de-DE" smtClean="0"/>
              <a:t>21.09.2021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314E-DC5E-4F6A-B34E-A25B50EE29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35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904970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3809939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5714909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7619878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9524848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11429817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13334787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5239756" algn="l" defTabSz="3809939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27CB8D7-0F81-4977-A5FE-CE16E0078F2A}"/>
              </a:ext>
            </a:extLst>
          </p:cNvPr>
          <p:cNvSpPr/>
          <p:nvPr userDrawn="1"/>
        </p:nvSpPr>
        <p:spPr>
          <a:xfrm>
            <a:off x="0" y="25628400"/>
            <a:ext cx="50799600" cy="2948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9600" y="7995600"/>
            <a:ext cx="41117988" cy="3430800"/>
          </a:xfr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19000" b="1"/>
            </a:lvl1pPr>
          </a:lstStyle>
          <a:p>
            <a:r>
              <a:rPr lang="de-DE" dirty="0"/>
              <a:t>H1 Titel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9600" y="14414400"/>
            <a:ext cx="30481200" cy="8373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5000" b="0" baseline="0"/>
            </a:lvl1pPr>
            <a:lvl2pPr marL="0" indent="0" algn="l">
              <a:lnSpc>
                <a:spcPct val="100000"/>
              </a:lnSpc>
              <a:buNone/>
              <a:defRPr sz="15000" b="0" baseline="0"/>
            </a:lvl2pPr>
            <a:lvl3pPr marL="0" indent="0" algn="l">
              <a:lnSpc>
                <a:spcPct val="100000"/>
              </a:lnSpc>
              <a:buNone/>
              <a:defRPr sz="15000" b="0" baseline="0"/>
            </a:lvl3pPr>
            <a:lvl4pPr marL="0" indent="0" algn="l">
              <a:lnSpc>
                <a:spcPct val="100000"/>
              </a:lnSpc>
              <a:buNone/>
              <a:defRPr sz="15000" b="0" baseline="0"/>
            </a:lvl4pPr>
            <a:lvl5pPr marL="0" indent="0" algn="l">
              <a:lnSpc>
                <a:spcPct val="100000"/>
              </a:lnSpc>
              <a:buNone/>
              <a:defRPr sz="15000" b="0" baseline="0"/>
            </a:lvl5pPr>
            <a:lvl6pPr marL="0" indent="0" algn="l">
              <a:lnSpc>
                <a:spcPct val="100000"/>
              </a:lnSpc>
              <a:buNone/>
              <a:defRPr sz="15000" b="0" baseline="0"/>
            </a:lvl6pPr>
            <a:lvl7pPr marL="0" indent="0" algn="l">
              <a:lnSpc>
                <a:spcPct val="100000"/>
              </a:lnSpc>
              <a:buNone/>
              <a:defRPr sz="15000" b="0" baseline="0"/>
            </a:lvl7pPr>
            <a:lvl8pPr marL="0" indent="0" algn="l">
              <a:lnSpc>
                <a:spcPct val="100000"/>
              </a:lnSpc>
              <a:buNone/>
              <a:defRPr sz="15000" b="0" baseline="0"/>
            </a:lvl8pPr>
            <a:lvl9pPr marL="0" indent="0" algn="l">
              <a:lnSpc>
                <a:spcPct val="100000"/>
              </a:lnSpc>
              <a:buNone/>
              <a:defRPr sz="15000" b="0" baseline="0"/>
            </a:lvl9pPr>
          </a:lstStyle>
          <a:p>
            <a:pPr lvl="0"/>
            <a:r>
              <a:rPr lang="de-DE" dirty="0"/>
              <a:t>H2 Titel Sub Erster Bericht zum </a:t>
            </a:r>
            <a:br>
              <a:rPr lang="de-DE" dirty="0"/>
            </a:br>
            <a:r>
              <a:rPr lang="de-DE" dirty="0" err="1"/>
              <a:t>indikatoren­­gestützten</a:t>
            </a:r>
            <a:r>
              <a:rPr lang="de-DE" dirty="0"/>
              <a:t> Integrations-</a:t>
            </a:r>
            <a:br>
              <a:rPr lang="de-DE" dirty="0"/>
            </a:br>
            <a:r>
              <a:rPr lang="de-DE" dirty="0"/>
              <a:t>­</a:t>
            </a:r>
            <a:r>
              <a:rPr lang="de-DE" dirty="0" err="1"/>
              <a:t>monitoring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1A948B-2252-45DC-B3FF-97C03D50E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800" y="2959200"/>
            <a:ext cx="12870000" cy="295393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9FFED27-A9E4-496F-89F1-EB9F8212A7AB}"/>
              </a:ext>
            </a:extLst>
          </p:cNvPr>
          <p:cNvCxnSpPr/>
          <p:nvPr userDrawn="1"/>
        </p:nvCxnSpPr>
        <p:spPr>
          <a:xfrm>
            <a:off x="-93600" y="12250800"/>
            <a:ext cx="57168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13F56BA-8BA2-4E60-8AF6-840C3DFD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EAD96A-64EE-44A0-9754-AE98F195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99379" y="33178905"/>
            <a:ext cx="11260800" cy="936000"/>
          </a:xfrm>
        </p:spPr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B0F90AE-52C0-409B-93CA-77379894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98945" y="33077426"/>
            <a:ext cx="2176026" cy="1042240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|</a:t>
            </a:r>
            <a:r>
              <a:rPr lang="de-DE" dirty="0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9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//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6941169-1EF0-4654-993C-49819087D16F}"/>
              </a:ext>
            </a:extLst>
          </p:cNvPr>
          <p:cNvSpPr/>
          <p:nvPr userDrawn="1"/>
        </p:nvSpPr>
        <p:spPr>
          <a:xfrm>
            <a:off x="0" y="10990800"/>
            <a:ext cx="50799600" cy="17575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9600" y="15559200"/>
            <a:ext cx="37083600" cy="2030400"/>
          </a:xfrm>
        </p:spPr>
        <p:txBody>
          <a:bodyPr anchor="b"/>
          <a:lstStyle>
            <a:lvl1pPr>
              <a:lnSpc>
                <a:spcPct val="100000"/>
              </a:lnSpc>
              <a:defRPr sz="16000" b="1"/>
            </a:lvl1pPr>
          </a:lstStyle>
          <a:p>
            <a:r>
              <a:rPr lang="de-DE" dirty="0"/>
              <a:t>H3 Kapitel Modul 1 nummeriert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19600" y="18255600"/>
            <a:ext cx="37083600" cy="6192000"/>
          </a:xfrm>
        </p:spPr>
        <p:txBody>
          <a:bodyPr/>
          <a:lstStyle>
            <a:lvl1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1pPr>
            <a:lvl2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2pPr>
            <a:lvl3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3pPr>
            <a:lvl4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4pPr>
            <a:lvl5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5pPr>
            <a:lvl6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6pPr>
            <a:lvl7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7pPr>
            <a:lvl8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8pPr>
            <a:lvl9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H4 Kapitel Sub Analyse der Gesamtgüte des </a:t>
            </a:r>
            <a:br>
              <a:rPr lang="de-DE" dirty="0"/>
            </a:br>
            <a:r>
              <a:rPr lang="de-DE" dirty="0" err="1"/>
              <a:t>Indikatorensets</a:t>
            </a:r>
            <a:endParaRPr 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21162E1-4E8A-4630-9CA3-4831474D6541}"/>
              </a:ext>
            </a:extLst>
          </p:cNvPr>
          <p:cNvCxnSpPr/>
          <p:nvPr userDrawn="1"/>
        </p:nvCxnSpPr>
        <p:spPr>
          <a:xfrm>
            <a:off x="4849200" y="13971600"/>
            <a:ext cx="57168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8763F01-2790-4784-B37D-557D24F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9200" y="35617461"/>
            <a:ext cx="7113600" cy="936000"/>
          </a:xfrm>
        </p:spPr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EF6F606-54F7-409C-925A-92D6BEC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5F3F7B-061E-4F2B-BF7E-91A52A3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F95A998-6079-4B92-A609-4C07C7DC9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0" y="4521600"/>
            <a:ext cx="8132400" cy="7146654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66643D-4979-4E30-8B55-D64C3A222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600" y="5029200"/>
            <a:ext cx="5112000" cy="532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4800" b="1">
                <a:solidFill>
                  <a:schemeClr val="bg1"/>
                </a:solidFill>
                <a:latin typeface="+mj-lt"/>
              </a:defRPr>
            </a:lvl1pPr>
            <a:lvl3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3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82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// mit Aufzählung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6941169-1EF0-4654-993C-49819087D16F}"/>
              </a:ext>
            </a:extLst>
          </p:cNvPr>
          <p:cNvSpPr/>
          <p:nvPr userDrawn="1"/>
        </p:nvSpPr>
        <p:spPr>
          <a:xfrm>
            <a:off x="0" y="10990800"/>
            <a:ext cx="50799600" cy="17575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9600" y="2959200"/>
            <a:ext cx="37098100" cy="2030400"/>
          </a:xfrm>
        </p:spPr>
        <p:txBody>
          <a:bodyPr anchor="b"/>
          <a:lstStyle>
            <a:lvl1pPr>
              <a:lnSpc>
                <a:spcPct val="100000"/>
              </a:lnSpc>
              <a:defRPr sz="16000" b="1"/>
            </a:lvl1pPr>
          </a:lstStyle>
          <a:p>
            <a:r>
              <a:rPr lang="de-DE" dirty="0"/>
              <a:t>H3 Kapitel Modul 2 mit Kernthesen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19600" y="5655600"/>
            <a:ext cx="37098100" cy="4186800"/>
          </a:xfrm>
        </p:spPr>
        <p:txBody>
          <a:bodyPr/>
          <a:lstStyle>
            <a:lvl1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1pPr>
            <a:lvl2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2pPr>
            <a:lvl3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3pPr>
            <a:lvl4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4pPr>
            <a:lvl5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5pPr>
            <a:lvl6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6pPr>
            <a:lvl7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7pPr>
            <a:lvl8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8pPr>
            <a:lvl9pPr marL="0" indent="0">
              <a:lnSpc>
                <a:spcPts val="14000"/>
              </a:lnSpc>
              <a:buNone/>
              <a:defRPr sz="13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H4 Kapitel Sub Analyse der Gesamtgüte </a:t>
            </a:r>
            <a:br>
              <a:rPr lang="de-DE" dirty="0"/>
            </a:br>
            <a:r>
              <a:rPr lang="de-DE" dirty="0"/>
              <a:t>des </a:t>
            </a:r>
            <a:r>
              <a:rPr lang="de-DE" dirty="0" err="1"/>
              <a:t>Indikatorensets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8763F01-2790-4784-B37D-557D24F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9200" y="35617461"/>
            <a:ext cx="7113600" cy="936000"/>
          </a:xfrm>
        </p:spPr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EF6F606-54F7-409C-925A-92D6BEC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5F3F7B-061E-4F2B-BF7E-91A52A3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FD49E1-0591-4503-ABA0-C43C45806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9600" y="12747600"/>
            <a:ext cx="37098100" cy="1261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// mit Aufzählung Intro (nur Üb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6941169-1EF0-4654-993C-49819087D16F}"/>
              </a:ext>
            </a:extLst>
          </p:cNvPr>
          <p:cNvSpPr/>
          <p:nvPr userDrawn="1"/>
        </p:nvSpPr>
        <p:spPr>
          <a:xfrm>
            <a:off x="0" y="7046913"/>
            <a:ext cx="50799600" cy="2152988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9600" y="2959200"/>
            <a:ext cx="37098000" cy="2030400"/>
          </a:xfrm>
        </p:spPr>
        <p:txBody>
          <a:bodyPr anchor="b"/>
          <a:lstStyle>
            <a:lvl1pPr>
              <a:lnSpc>
                <a:spcPct val="100000"/>
              </a:lnSpc>
              <a:defRPr sz="16000" b="1"/>
            </a:lvl1pPr>
          </a:lstStyle>
          <a:p>
            <a:r>
              <a:rPr lang="de-DE" dirty="0"/>
              <a:t>H3 Kapitel Modul 2 mit Kernthesen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8763F01-2790-4784-B37D-557D24F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9200" y="35617461"/>
            <a:ext cx="7113600" cy="936000"/>
          </a:xfrm>
        </p:spPr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EF6F606-54F7-409C-925A-92D6BEC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5F3F7B-061E-4F2B-BF7E-91A52A3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FD49E1-0591-4503-ABA0-C43C45806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9600" y="9147600"/>
            <a:ext cx="37098000" cy="16137548"/>
          </a:xfrm>
        </p:spPr>
        <p:txBody>
          <a:bodyPr/>
          <a:lstStyle/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/ Aufzählung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6941169-1EF0-4654-993C-49819087D16F}"/>
              </a:ext>
            </a:extLst>
          </p:cNvPr>
          <p:cNvSpPr/>
          <p:nvPr userDrawn="1"/>
        </p:nvSpPr>
        <p:spPr>
          <a:xfrm>
            <a:off x="0" y="9208800"/>
            <a:ext cx="50799600" cy="19366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9600" y="2697636"/>
            <a:ext cx="37098000" cy="2030400"/>
          </a:xfrm>
        </p:spPr>
        <p:txBody>
          <a:bodyPr anchor="t" anchorCtr="0"/>
          <a:lstStyle>
            <a:lvl1pPr>
              <a:lnSpc>
                <a:spcPct val="100000"/>
              </a:lnSpc>
              <a:defRPr sz="12000" b="1"/>
            </a:lvl1pPr>
          </a:lstStyle>
          <a:p>
            <a:r>
              <a:rPr lang="de-DE" dirty="0"/>
              <a:t>H5 Inhaltsseite Exkurs: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19600" y="5796276"/>
            <a:ext cx="37098000" cy="3412524"/>
          </a:xfrm>
        </p:spPr>
        <p:txBody>
          <a:bodyPr/>
          <a:lstStyle>
            <a:lvl1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1pPr>
            <a:lvl2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2pPr>
            <a:lvl3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3pPr>
            <a:lvl4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4pPr>
            <a:lvl5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5pPr>
            <a:lvl6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6pPr>
            <a:lvl7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7pPr>
            <a:lvl8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8pPr>
            <a:lvl9pPr marL="0" indent="0">
              <a:lnSpc>
                <a:spcPts val="12000"/>
              </a:lnSpc>
              <a:buNone/>
              <a:defRPr sz="10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H6 Inhaltsseite Sub Integrationsverständnis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8763F01-2790-4784-B37D-557D24F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9200" y="35617461"/>
            <a:ext cx="7113600" cy="936000"/>
          </a:xfrm>
        </p:spPr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EF6F606-54F7-409C-925A-92D6BEC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5F3F7B-061E-4F2B-BF7E-91A52A3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FD49E1-0591-4503-ABA0-C43C45806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9600" y="10688400"/>
            <a:ext cx="20721600" cy="145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C194B5C-8BC0-452C-AC3D-BC13C4F6A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020799" y="10688400"/>
            <a:ext cx="20717999" cy="145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6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/ Text bzw. Aufzählung zweispaltig mit klein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6941169-1EF0-4654-993C-49819087D16F}"/>
              </a:ext>
            </a:extLst>
          </p:cNvPr>
          <p:cNvSpPr/>
          <p:nvPr userDrawn="1"/>
        </p:nvSpPr>
        <p:spPr>
          <a:xfrm>
            <a:off x="0" y="7046912"/>
            <a:ext cx="50799600" cy="2189583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9600" y="2696400"/>
            <a:ext cx="37083600" cy="2030400"/>
          </a:xfrm>
        </p:spPr>
        <p:txBody>
          <a:bodyPr anchor="t" anchorCtr="0"/>
          <a:lstStyle>
            <a:lvl1pPr>
              <a:lnSpc>
                <a:spcPct val="100000"/>
              </a:lnSpc>
              <a:defRPr sz="12000" b="1"/>
            </a:lvl1pPr>
          </a:lstStyle>
          <a:p>
            <a:r>
              <a:rPr lang="de-DE" dirty="0"/>
              <a:t>H5 Inhaltsseite Exkurs:</a:t>
            </a:r>
            <a:endParaRPr lang="en-US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8763F01-2790-4784-B37D-557D24F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9200" y="35617461"/>
            <a:ext cx="7113600" cy="936000"/>
          </a:xfrm>
        </p:spPr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EF6F606-54F7-409C-925A-92D6BECF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Integration in Deutschland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75F3F7B-061E-4F2B-BF7E-91A52A3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FD49E1-0591-4503-ABA0-C43C45806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9600" y="7959600"/>
            <a:ext cx="21081600" cy="1064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C194B5C-8BC0-452C-AC3D-BC13C4F6A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9600" y="21654000"/>
            <a:ext cx="21081600" cy="3358800"/>
          </a:xfrm>
        </p:spPr>
        <p:txBody>
          <a:bodyPr/>
          <a:lstStyle>
            <a:lvl1pPr marL="0" indent="0">
              <a:lnSpc>
                <a:spcPts val="6000"/>
              </a:lnSpc>
              <a:buFont typeface="Arial" panose="020B0604020202020204" pitchFamily="34" charset="0"/>
              <a:buNone/>
              <a:defRPr sz="5500" b="0"/>
            </a:lvl1pPr>
            <a:lvl2pPr marL="0" indent="0">
              <a:lnSpc>
                <a:spcPts val="6000"/>
              </a:lnSpc>
              <a:buFont typeface="Arial" panose="020B0604020202020204" pitchFamily="34" charset="0"/>
              <a:buNone/>
              <a:defRPr sz="5500" b="0"/>
            </a:lvl2pPr>
            <a:lvl3pPr marL="0" indent="0">
              <a:lnSpc>
                <a:spcPts val="6000"/>
              </a:lnSpc>
              <a:buNone/>
              <a:defRPr sz="5500" b="0"/>
            </a:lvl3pPr>
            <a:lvl4pPr marL="0" indent="0">
              <a:lnSpc>
                <a:spcPts val="6000"/>
              </a:lnSpc>
              <a:buNone/>
              <a:defRPr sz="5500" b="0"/>
            </a:lvl4pPr>
            <a:lvl5pPr marL="0" indent="0">
              <a:lnSpc>
                <a:spcPts val="6000"/>
              </a:lnSpc>
              <a:buNone/>
              <a:defRPr sz="5500" b="0"/>
            </a:lvl5pPr>
            <a:lvl6pPr marL="0" indent="0">
              <a:lnSpc>
                <a:spcPts val="6000"/>
              </a:lnSpc>
              <a:buNone/>
              <a:defRPr sz="5500" b="0"/>
            </a:lvl6pPr>
            <a:lvl7pPr marL="0" indent="0">
              <a:lnSpc>
                <a:spcPts val="6000"/>
              </a:lnSpc>
              <a:buNone/>
              <a:defRPr sz="5500" b="0"/>
            </a:lvl7pPr>
            <a:lvl8pPr marL="0" indent="0">
              <a:lnSpc>
                <a:spcPts val="6000"/>
              </a:lnSpc>
              <a:buNone/>
              <a:defRPr sz="5500" b="0"/>
            </a:lvl8pPr>
            <a:lvl9pPr marL="0" indent="0">
              <a:lnSpc>
                <a:spcPts val="6000"/>
              </a:lnSpc>
              <a:buNone/>
              <a:defRPr sz="5500" b="0"/>
            </a:lvl9pPr>
          </a:lstStyle>
          <a:p>
            <a:pPr lvl="0"/>
            <a:r>
              <a:rPr lang="de-DE" dirty="0"/>
              <a:t>Inhaltstext einfügen</a:t>
            </a:r>
            <a:endParaRPr lang="en-U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B30B210-9E59-4724-83CF-3DCFEF0DDB4B}"/>
              </a:ext>
            </a:extLst>
          </p:cNvPr>
          <p:cNvCxnSpPr/>
          <p:nvPr userDrawn="1"/>
        </p:nvCxnSpPr>
        <p:spPr>
          <a:xfrm>
            <a:off x="2934000" y="20995200"/>
            <a:ext cx="565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BC7E4244-EA1F-4D8F-9D8C-E73D76E34A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020800" y="7046913"/>
            <a:ext cx="24778800" cy="18568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Inhaltstext bzw. Grafik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6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us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6599231-2021-4A38-86BE-1B2D8727A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000" y="7740000"/>
            <a:ext cx="22507200" cy="51658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7C99A8-0E96-47F5-987F-853246ABCA7B}"/>
              </a:ext>
            </a:extLst>
          </p:cNvPr>
          <p:cNvSpPr txBox="1"/>
          <p:nvPr userDrawn="1"/>
        </p:nvSpPr>
        <p:spPr>
          <a:xfrm>
            <a:off x="0" y="21016799"/>
            <a:ext cx="50799600" cy="2678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algn="ctr"/>
            <a:r>
              <a:rPr lang="en-US" sz="19000" b="1" spc="100" baseline="0" dirty="0" err="1">
                <a:solidFill>
                  <a:schemeClr val="tx2"/>
                </a:solidFill>
              </a:rPr>
              <a:t>Vielen</a:t>
            </a:r>
            <a:r>
              <a:rPr lang="en-US" sz="19000" b="1" spc="100" baseline="0" dirty="0">
                <a:solidFill>
                  <a:schemeClr val="tx2"/>
                </a:solidFill>
              </a:rPr>
              <a:t> Dank!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721C8DF-FCDD-47CD-80BC-C10589CBBA39}"/>
              </a:ext>
            </a:extLst>
          </p:cNvPr>
          <p:cNvSpPr/>
          <p:nvPr userDrawn="1"/>
        </p:nvSpPr>
        <p:spPr>
          <a:xfrm>
            <a:off x="0" y="25628400"/>
            <a:ext cx="50799600" cy="2948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67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Unsichtbares Layout (braucht nicht gelöscht zu wer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Oktober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Integration in Deutschland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5551-1BBC-4806-8131-0968F9B17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92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56696AF-9695-4085-B1DB-CAF431094693}"/>
              </a:ext>
            </a:extLst>
          </p:cNvPr>
          <p:cNvSpPr/>
          <p:nvPr userDrawn="1"/>
        </p:nvSpPr>
        <p:spPr>
          <a:xfrm>
            <a:off x="0" y="25628400"/>
            <a:ext cx="50799600" cy="2948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9600" y="2959201"/>
            <a:ext cx="43815000" cy="248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600" y="7046914"/>
            <a:ext cx="43815000" cy="185688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9600" y="26672400"/>
            <a:ext cx="7113600" cy="9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34400" y="26698592"/>
            <a:ext cx="11260800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6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de-DE" dirty="0"/>
              <a:t>Integration in Deutschland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98945" y="26703353"/>
            <a:ext cx="2176026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60" b="1" spc="0" baseline="0">
                <a:solidFill>
                  <a:schemeClr val="accent1"/>
                </a:solidFill>
              </a:defRPr>
            </a:lvl1pPr>
          </a:lstStyle>
          <a:p>
            <a:r>
              <a:rPr lang="de-DE" dirty="0">
                <a:solidFill>
                  <a:schemeClr val="accent2"/>
                </a:solidFill>
              </a:rPr>
              <a:t>|</a:t>
            </a:r>
            <a:r>
              <a:rPr lang="de-DE" dirty="0"/>
              <a:t> </a:t>
            </a:r>
            <a:fld id="{540A5551-1BBC-4806-8131-0968F9B172B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535A0C-AD19-46DC-95A9-CE890CCE2F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000" y="1738800"/>
            <a:ext cx="7592400" cy="17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73" r:id="rId4"/>
    <p:sldLayoutId id="2147483674" r:id="rId5"/>
    <p:sldLayoutId id="2147483675" r:id="rId6"/>
    <p:sldLayoutId id="2147483667" r:id="rId7"/>
    <p:sldLayoutId id="2147483670" r:id="rId8"/>
  </p:sldLayoutIdLst>
  <p:hf hdr="0"/>
  <p:txStyles>
    <p:titleStyle>
      <a:lvl1pPr algn="l" defTabSz="3810030" rtl="0" eaLnBrk="1" latinLnBrk="0" hangingPunct="1">
        <a:lnSpc>
          <a:spcPct val="90000"/>
        </a:lnSpc>
        <a:spcBef>
          <a:spcPct val="0"/>
        </a:spcBef>
        <a:buNone/>
        <a:defRPr sz="18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10030" rtl="0" eaLnBrk="1" latinLnBrk="0" hangingPunct="1">
        <a:lnSpc>
          <a:spcPts val="10000"/>
        </a:lnSpc>
        <a:spcBef>
          <a:spcPts val="0"/>
        </a:spcBef>
        <a:buFont typeface="Arial" panose="020B0604020202020204" pitchFamily="34" charset="0"/>
        <a:buNone/>
        <a:defRPr sz="80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3810030" rtl="0" eaLnBrk="1" latinLnBrk="0" hangingPunct="1">
        <a:lnSpc>
          <a:spcPts val="10000"/>
        </a:lnSpc>
        <a:spcBef>
          <a:spcPts val="0"/>
        </a:spcBef>
        <a:buFont typeface="Arial" panose="020B0604020202020204" pitchFamily="34" charset="0"/>
        <a:buNone/>
        <a:defRPr sz="9000" b="1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792000" algn="l" defTabSz="3810030" rtl="0" eaLnBrk="1" latinLnBrk="0" hangingPunct="1">
        <a:lnSpc>
          <a:spcPts val="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8000" b="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7pPr>
      <a:lvl8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8pPr>
      <a:lvl9pPr marL="1274400" indent="-1274400" algn="l" defTabSz="3810030" rtl="0" eaLnBrk="1" latinLnBrk="0" hangingPunct="1">
        <a:lnSpc>
          <a:spcPts val="12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→"/>
        <a:defRPr sz="8500" b="1" kern="1200" spc="1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905015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810030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715046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20061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525076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91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335107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240122" algn="l" defTabSz="381003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63" userDrawn="1">
          <p15:clr>
            <a:srgbClr val="F26B43"/>
          </p15:clr>
        </p15:guide>
        <p15:guide id="2" pos="1839" userDrawn="1">
          <p15:clr>
            <a:srgbClr val="F26B43"/>
          </p15:clr>
        </p15:guide>
        <p15:guide id="3" pos="29441" userDrawn="1">
          <p15:clr>
            <a:srgbClr val="F26B43"/>
          </p15:clr>
        </p15:guide>
        <p15:guide id="4" orient="horz" pos="44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E93D0-493A-42C3-AA5E-32F2693B1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600" y="7995600"/>
            <a:ext cx="41117988" cy="3430800"/>
          </a:xfrm>
        </p:spPr>
        <p:txBody>
          <a:bodyPr/>
          <a:lstStyle/>
          <a:p>
            <a:r>
              <a:rPr lang="de-DE" dirty="0"/>
              <a:t>Soziale Bewegungen und Protest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E5C475-5367-4DD2-9171-E22C5E40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600" y="14414400"/>
            <a:ext cx="30481200" cy="8373600"/>
          </a:xfrm>
        </p:spPr>
        <p:txBody>
          <a:bodyPr/>
          <a:lstStyle/>
          <a:p>
            <a:r>
              <a:rPr lang="de-DE" sz="13000" i="1" dirty="0"/>
              <a:t>Chancen und Herausforderungen für „Politik von unten“</a:t>
            </a:r>
          </a:p>
          <a:p>
            <a:endParaRPr lang="de-DE" dirty="0"/>
          </a:p>
          <a:p>
            <a:r>
              <a:rPr lang="de-DE" sz="10000" dirty="0"/>
              <a:t>Moritz Sommer |sommer@dezim-institut.de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7E5A6E7-5641-4F74-9004-493895DB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9599" y="26672400"/>
            <a:ext cx="33699601" cy="936000"/>
          </a:xfrm>
        </p:spPr>
        <p:txBody>
          <a:bodyPr/>
          <a:lstStyle/>
          <a:p>
            <a:r>
              <a:rPr lang="de-DE" dirty="0"/>
              <a:t>Bündnisse als dritter Weg - Selbstorganisation und Teilhabe am Prüfstand?/ 22. September 2021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8233200"/>
            <a:ext cx="46155371" cy="16097791"/>
          </a:xfrm>
        </p:spPr>
        <p:txBody>
          <a:bodyPr/>
          <a:lstStyle/>
          <a:p>
            <a:pPr lvl="3"/>
            <a:r>
              <a:rPr lang="de-DE" dirty="0"/>
              <a:t>Gelegenheitsstruktur</a:t>
            </a:r>
            <a:r>
              <a:rPr lang="de-DE" b="0" dirty="0"/>
              <a:t>: bestehender Resonanzboden </a:t>
            </a:r>
          </a:p>
          <a:p>
            <a:pPr lvl="3"/>
            <a:r>
              <a:rPr lang="de-DE" dirty="0"/>
              <a:t>Zünder Greta Thunberg</a:t>
            </a:r>
            <a:r>
              <a:rPr lang="de-DE" b="0" dirty="0"/>
              <a:t>: Journalistisches Faszinosum, Generationenvorbild, </a:t>
            </a:r>
            <a:br>
              <a:rPr lang="de-DE" b="0" dirty="0"/>
            </a:br>
            <a:r>
              <a:rPr lang="de-DE" b="0" dirty="0"/>
              <a:t>Idee des „Klimastreiks“</a:t>
            </a:r>
          </a:p>
          <a:p>
            <a:pPr lvl="3"/>
            <a:r>
              <a:rPr lang="de-DE" dirty="0"/>
              <a:t>Framing</a:t>
            </a:r>
            <a:r>
              <a:rPr lang="de-DE" b="0" dirty="0"/>
              <a:t>: Einfach, resonanzfähig, ideologisch unverdächtig</a:t>
            </a:r>
          </a:p>
          <a:p>
            <a:pPr lvl="3"/>
            <a:r>
              <a:rPr lang="de-DE" dirty="0"/>
              <a:t>Kollektive Identität</a:t>
            </a:r>
            <a:r>
              <a:rPr lang="de-DE" b="0" dirty="0"/>
              <a:t>: Klimaschutz als Generationenfrage</a:t>
            </a:r>
          </a:p>
          <a:p>
            <a:pPr lvl="3"/>
            <a:r>
              <a:rPr lang="de-DE" dirty="0"/>
              <a:t>Symbiotische Medienbeziehung: </a:t>
            </a:r>
            <a:r>
              <a:rPr lang="de-DE" b="0" dirty="0"/>
              <a:t>Enormes Medieninteresse + clevere </a:t>
            </a:r>
            <a:br>
              <a:rPr lang="de-DE" b="0" dirty="0"/>
            </a:br>
            <a:r>
              <a:rPr lang="de-DE" b="0" dirty="0"/>
              <a:t>Medienarbeit</a:t>
            </a:r>
          </a:p>
          <a:p>
            <a:pPr lvl="3"/>
            <a:r>
              <a:rPr lang="de-DE" dirty="0"/>
              <a:t>Organisation</a:t>
            </a:r>
            <a:r>
              <a:rPr lang="de-DE" b="0" dirty="0"/>
              <a:t>: schnell, pragmatisch, effektiv</a:t>
            </a:r>
          </a:p>
          <a:p>
            <a:pPr lvl="3"/>
            <a:r>
              <a:rPr lang="de-DE" dirty="0"/>
              <a:t>Verbündete</a:t>
            </a:r>
            <a:r>
              <a:rPr lang="de-DE" b="0" dirty="0"/>
              <a:t>: </a:t>
            </a:r>
            <a:r>
              <a:rPr lang="de-DE" b="0"/>
              <a:t>Expertise </a:t>
            </a:r>
            <a:endParaRPr lang="de-DE" b="0" dirty="0"/>
          </a:p>
          <a:p>
            <a:pPr marL="0" lvl="3" indent="0">
              <a:buNone/>
            </a:pPr>
            <a:endParaRPr lang="de-DE" dirty="0"/>
          </a:p>
          <a:p>
            <a:pPr lvl="3"/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8640" y="26698592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3777C97-F5A9-4898-9764-0C609B4FD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9600" y="1495449"/>
            <a:ext cx="37098287" cy="43931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81003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Wie gelingt erfolgreicher Protest?</a:t>
            </a:r>
            <a:br>
              <a:rPr lang="de-DE" dirty="0"/>
            </a:br>
            <a:r>
              <a:rPr lang="de-DE" sz="13000" b="0" dirty="0"/>
              <a:t>… das Beispiel </a:t>
            </a:r>
            <a:r>
              <a:rPr lang="de-DE" sz="13000" b="0" dirty="0" err="1"/>
              <a:t>Fridays</a:t>
            </a:r>
            <a:r>
              <a:rPr lang="de-DE" sz="13000" b="0" dirty="0"/>
              <a:t> for Future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FE2214-F45D-4E94-9616-61143738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416" y="7665720"/>
            <a:ext cx="11720640" cy="157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32064" y="26698592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080" y="1752600"/>
            <a:ext cx="40653548" cy="5067300"/>
          </a:xfrm>
        </p:spPr>
        <p:txBody>
          <a:bodyPr/>
          <a:lstStyle/>
          <a:p>
            <a:r>
              <a:rPr lang="de-DE" sz="15000" dirty="0"/>
              <a:t>Protest und Politik</a:t>
            </a:r>
            <a:br>
              <a:rPr lang="de-DE" dirty="0"/>
            </a:br>
            <a:r>
              <a:rPr lang="de-DE" sz="13000" b="0" dirty="0"/>
              <a:t>Vertrauen in die Demokratie (</a:t>
            </a:r>
            <a:r>
              <a:rPr lang="de-DE" sz="13000" b="0" i="1" dirty="0"/>
              <a:t>wie sie in der BRD funktioniert)</a:t>
            </a:r>
            <a:endParaRPr lang="de-DE" sz="130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402E85-2ED8-448A-AA9C-F3165035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72" y="8248442"/>
            <a:ext cx="37433271" cy="163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9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32064" y="26698592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69" y="3115904"/>
            <a:ext cx="40653548" cy="3065585"/>
          </a:xfrm>
        </p:spPr>
        <p:txBody>
          <a:bodyPr/>
          <a:lstStyle/>
          <a:p>
            <a:r>
              <a:rPr lang="de-DE" sz="15000" dirty="0"/>
              <a:t>Protest und Politik</a:t>
            </a:r>
            <a:endParaRPr lang="de-DE" sz="13000" b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14195DC-6BA7-4DFA-9850-11561553C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8233200"/>
            <a:ext cx="46155371" cy="16097791"/>
          </a:xfrm>
        </p:spPr>
        <p:txBody>
          <a:bodyPr/>
          <a:lstStyle/>
          <a:p>
            <a:pPr lvl="3"/>
            <a:r>
              <a:rPr lang="de-DE" b="0" dirty="0"/>
              <a:t>Nicht „typische Demonstrant*innen“ sondern zwei Cluster von Protest..</a:t>
            </a:r>
          </a:p>
          <a:p>
            <a:pPr lvl="3"/>
            <a:r>
              <a:rPr lang="de-DE" b="0" dirty="0"/>
              <a:t>1) Entfremdete / politikverdrossene Kritiker*innen (Beispiele Pegida, S21)</a:t>
            </a:r>
          </a:p>
          <a:p>
            <a:pPr marL="2962275" lvl="6" indent="-731838">
              <a:buFont typeface="Arial" panose="020B0604020202020204" pitchFamily="34" charset="0"/>
              <a:buChar char="•"/>
            </a:pPr>
            <a:r>
              <a:rPr lang="de-DE" b="0" dirty="0"/>
              <a:t>geringe Zufriedenheit mit der Demokratie</a:t>
            </a:r>
          </a:p>
          <a:p>
            <a:pPr marL="2962275" lvl="6" indent="-731838">
              <a:buFont typeface="Arial" panose="020B0604020202020204" pitchFamily="34" charset="0"/>
              <a:buChar char="•"/>
            </a:pPr>
            <a:r>
              <a:rPr lang="de-DE" b="0" dirty="0"/>
              <a:t>geringes Vertrauen in die politischen Institutionen</a:t>
            </a:r>
          </a:p>
          <a:p>
            <a:pPr marL="2962275" lvl="6" indent="-731838">
              <a:buFont typeface="Arial" panose="020B0604020202020204" pitchFamily="34" charset="0"/>
              <a:buChar char="•"/>
            </a:pPr>
            <a:r>
              <a:rPr lang="de-DE" b="0" dirty="0"/>
              <a:t>geringe Selbstwirksamkeitseinschätzung</a:t>
            </a:r>
          </a:p>
          <a:p>
            <a:pPr lvl="3"/>
            <a:r>
              <a:rPr lang="de-DE" b="0" dirty="0"/>
              <a:t>2) Selbstbewusste Kritiker*innen (Beispiel FFF)</a:t>
            </a:r>
          </a:p>
          <a:p>
            <a:pPr marL="2962275" lvl="3" indent="-731838">
              <a:buFont typeface="Arial" panose="020B0604020202020204" pitchFamily="34" charset="0"/>
              <a:buChar char="•"/>
              <a:tabLst>
                <a:tab pos="2230438" algn="l"/>
              </a:tabLst>
            </a:pPr>
            <a:r>
              <a:rPr lang="de-DE" b="0" dirty="0"/>
              <a:t>hohe Zufriedenheit mit der Demokratie</a:t>
            </a:r>
          </a:p>
          <a:p>
            <a:pPr marL="2962275" lvl="3" indent="-731838">
              <a:buFont typeface="Arial" panose="020B0604020202020204" pitchFamily="34" charset="0"/>
              <a:buChar char="•"/>
              <a:tabLst>
                <a:tab pos="2230438" algn="l"/>
              </a:tabLst>
            </a:pPr>
            <a:r>
              <a:rPr lang="de-DE" b="0" dirty="0"/>
              <a:t>relative hohes Vertrauen in die politischen Institutionen</a:t>
            </a:r>
          </a:p>
          <a:p>
            <a:pPr marL="2962275" lvl="3" indent="-731838">
              <a:buFont typeface="Arial" panose="020B0604020202020204" pitchFamily="34" charset="0"/>
              <a:buChar char="•"/>
              <a:tabLst>
                <a:tab pos="2230438" algn="l"/>
              </a:tabLst>
            </a:pPr>
            <a:r>
              <a:rPr lang="de-DE" b="0" dirty="0"/>
              <a:t>hohe Selbstwirksamkeitseinschätzung </a:t>
            </a:r>
          </a:p>
          <a:p>
            <a:pPr marL="0" lvl="3" indent="0">
              <a:buNone/>
            </a:pPr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89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8640" y="26698592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69" y="3115904"/>
            <a:ext cx="40653548" cy="3065585"/>
          </a:xfrm>
        </p:spPr>
        <p:txBody>
          <a:bodyPr/>
          <a:lstStyle/>
          <a:p>
            <a:r>
              <a:rPr lang="de-DE" sz="15000" dirty="0"/>
              <a:t>Protest und Politik / Protest als „Politik von unten“</a:t>
            </a:r>
            <a:endParaRPr lang="de-DE" sz="13000" b="0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2B241E6-6AFA-4095-8FEC-9723105569DD}"/>
              </a:ext>
            </a:extLst>
          </p:cNvPr>
          <p:cNvSpPr txBox="1">
            <a:spLocks/>
          </p:cNvSpPr>
          <p:nvPr/>
        </p:nvSpPr>
        <p:spPr>
          <a:xfrm>
            <a:off x="2919600" y="8233200"/>
            <a:ext cx="46155371" cy="1609779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3810030" rtl="0" eaLnBrk="1" latinLnBrk="0" hangingPunct="1">
              <a:lnSpc>
                <a:spcPts val="10000"/>
              </a:lnSpc>
              <a:spcBef>
                <a:spcPts val="0"/>
              </a:spcBef>
              <a:buFont typeface="Arial" panose="020B0604020202020204" pitchFamily="34" charset="0"/>
              <a:buNone/>
              <a:defRPr sz="8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810030" rtl="0" eaLnBrk="1" latinLnBrk="0" hangingPunct="1">
              <a:lnSpc>
                <a:spcPts val="10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792000" algn="l" defTabSz="3810030" rtl="0" eaLnBrk="1" latinLnBrk="0" hangingPunct="1">
              <a:lnSpc>
                <a:spcPts val="1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8000" b="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74400" indent="-1274400" algn="l" defTabSz="3810030" rtl="0" eaLnBrk="1" latinLnBrk="0" hangingPunct="1">
              <a:lnSpc>
                <a:spcPts val="12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→"/>
              <a:defRPr sz="85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b="0" dirty="0"/>
              <a:t>Kollektive Aktivierung und Politisierung (Beispiel FFF)</a:t>
            </a:r>
          </a:p>
          <a:p>
            <a:pPr lvl="3"/>
            <a:r>
              <a:rPr lang="de-DE" b="0" dirty="0"/>
              <a:t>Selbsterfahrung, Debattenkultur, Bildung pol. Meinung</a:t>
            </a:r>
          </a:p>
          <a:p>
            <a:pPr lvl="3"/>
            <a:r>
              <a:rPr lang="de-DE" b="0" dirty="0"/>
              <a:t>Gerade frühes Engagement hat prägende Auswirkungen </a:t>
            </a:r>
            <a:br>
              <a:rPr lang="de-DE" b="0" dirty="0"/>
            </a:br>
            <a:r>
              <a:rPr lang="de-DE" b="0" dirty="0"/>
              <a:t>auf den weiteren Lebensweg</a:t>
            </a:r>
          </a:p>
          <a:p>
            <a:pPr lvl="3"/>
            <a:endParaRPr lang="de-DE" b="0" dirty="0"/>
          </a:p>
          <a:p>
            <a:pPr lvl="3"/>
            <a:r>
              <a:rPr lang="de-DE" b="0" dirty="0"/>
              <a:t> „Politik von unten“ als Ablehnung rigider Strukturen</a:t>
            </a:r>
            <a:br>
              <a:rPr lang="de-DE" b="0" dirty="0"/>
            </a:br>
            <a:r>
              <a:rPr lang="de-DE" b="0" dirty="0"/>
              <a:t>und Gefolgschaft und als praktische Umsetzung offener</a:t>
            </a:r>
            <a:br>
              <a:rPr lang="de-DE" b="0" dirty="0"/>
            </a:br>
            <a:r>
              <a:rPr lang="de-DE" b="0" dirty="0"/>
              <a:t>und pluraler Entscheidungsfindung</a:t>
            </a:r>
            <a:endParaRPr lang="de-DE" dirty="0"/>
          </a:p>
          <a:p>
            <a:pPr lvl="3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308130-9993-4DAF-9A12-D43FCE44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320" y="8183902"/>
            <a:ext cx="19871880" cy="10644777"/>
          </a:xfrm>
          <a:prstGeom prst="rect">
            <a:avLst/>
          </a:prstGeom>
        </p:spPr>
      </p:pic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D7A94564-DE86-428E-A361-E90EF09573C4}"/>
              </a:ext>
            </a:extLst>
          </p:cNvPr>
          <p:cNvSpPr/>
          <p:nvPr/>
        </p:nvSpPr>
        <p:spPr>
          <a:xfrm>
            <a:off x="31199328" y="8414062"/>
            <a:ext cx="1536192" cy="16824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1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3822" y="26698591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 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 |</a:t>
            </a:r>
            <a:r>
              <a:rPr lang="de-DE" dirty="0"/>
              <a:t> </a:t>
            </a:r>
            <a:fld id="{540A5551-1BBC-4806-8131-0968F9B172B4}" type="slidenum">
              <a:rPr lang="de-DE" smtClean="0"/>
              <a:pPr/>
              <a:t>14</a:t>
            </a:fld>
            <a:r>
              <a:rPr lang="de-DE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69" y="3115904"/>
            <a:ext cx="40653548" cy="3065585"/>
          </a:xfrm>
        </p:spPr>
        <p:txBody>
          <a:bodyPr/>
          <a:lstStyle/>
          <a:p>
            <a:r>
              <a:rPr lang="de-DE" sz="15000" dirty="0"/>
              <a:t>Protest in der Pandemie</a:t>
            </a:r>
            <a:endParaRPr lang="de-DE" sz="130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883765-EFA7-42AC-A1F3-82AE37AC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85" y="8695653"/>
            <a:ext cx="26223571" cy="15488774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8A199F7-27B8-4C9C-B6AC-8FCCF7F8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74898" y="8695654"/>
            <a:ext cx="19300073" cy="15488774"/>
          </a:xfrm>
        </p:spPr>
        <p:txBody>
          <a:bodyPr/>
          <a:lstStyle/>
          <a:p>
            <a:pPr marL="0" lvl="3" indent="0">
              <a:buNone/>
            </a:pPr>
            <a:r>
              <a:rPr lang="de-DE" dirty="0"/>
              <a:t>Chance digitaler Protest? </a:t>
            </a:r>
          </a:p>
          <a:p>
            <a:pPr marL="0" lvl="3" indent="0">
              <a:buNone/>
            </a:pPr>
            <a:endParaRPr lang="de-DE" dirty="0"/>
          </a:p>
          <a:p>
            <a:pPr lvl="3"/>
            <a:r>
              <a:rPr lang="de-DE" b="0" dirty="0"/>
              <a:t>Kreativ, niederschwellig, spontan… </a:t>
            </a:r>
          </a:p>
          <a:p>
            <a:pPr lvl="3"/>
            <a:r>
              <a:rPr lang="de-DE" b="0" dirty="0"/>
              <a:t>„</a:t>
            </a:r>
            <a:r>
              <a:rPr lang="de-DE" b="0" dirty="0" err="1"/>
              <a:t>Filterbubble</a:t>
            </a:r>
            <a:r>
              <a:rPr lang="de-DE" b="0" dirty="0"/>
              <a:t>“, wenig konfliktreich,</a:t>
            </a:r>
            <a:br>
              <a:rPr lang="de-DE" b="0" dirty="0"/>
            </a:br>
            <a:r>
              <a:rPr lang="de-DE" b="0" dirty="0"/>
              <a:t>wenig mitreißend (koll. Identität)</a:t>
            </a:r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69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3822" y="26698591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 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 |</a:t>
            </a:r>
            <a:r>
              <a:rPr lang="de-DE" dirty="0"/>
              <a:t> </a:t>
            </a:r>
            <a:fld id="{540A5551-1BBC-4806-8131-0968F9B172B4}" type="slidenum">
              <a:rPr lang="de-DE" smtClean="0"/>
              <a:pPr/>
              <a:t>15</a:t>
            </a:fld>
            <a:r>
              <a:rPr lang="de-DE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69" y="3115904"/>
            <a:ext cx="40653548" cy="3065585"/>
          </a:xfrm>
        </p:spPr>
        <p:txBody>
          <a:bodyPr/>
          <a:lstStyle/>
          <a:p>
            <a:r>
              <a:rPr lang="de-DE" sz="15000" dirty="0"/>
              <a:t>Engagement in der Pandemie</a:t>
            </a:r>
            <a:endParaRPr lang="de-DE" sz="130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700253-D395-473A-AA5B-55776416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69" y="7585879"/>
            <a:ext cx="19248655" cy="128235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950C9B-46DC-4DD2-A83C-3F11CC06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386" y="7585879"/>
            <a:ext cx="18458572" cy="12823529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16235745-899D-47B5-A2B9-1C396F7856DA}"/>
              </a:ext>
            </a:extLst>
          </p:cNvPr>
          <p:cNvSpPr/>
          <p:nvPr/>
        </p:nvSpPr>
        <p:spPr>
          <a:xfrm>
            <a:off x="32845248" y="12315147"/>
            <a:ext cx="1609344" cy="16824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0ACEB7-BFBE-4B6C-823E-3CAE6282EB49}"/>
              </a:ext>
            </a:extLst>
          </p:cNvPr>
          <p:cNvSpPr txBox="1"/>
          <p:nvPr/>
        </p:nvSpPr>
        <p:spPr>
          <a:xfrm>
            <a:off x="2883905" y="22399488"/>
            <a:ext cx="45032189" cy="2121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/>
            <a:r>
              <a:rPr lang="de-DE" sz="8500" spc="100" dirty="0"/>
              <a:t>Netzwerke und Bündnisse stärken die Resilienz zivilgesellschaftlicher Organisationen in der Krise</a:t>
            </a:r>
          </a:p>
        </p:txBody>
      </p:sp>
    </p:spTree>
    <p:extLst>
      <p:ext uri="{BB962C8B-B14F-4D97-AF65-F5344CB8AC3E}">
        <p14:creationId xmlns:p14="http://schemas.microsoft.com/office/powerpoint/2010/main" val="22453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3822" y="26698591"/>
            <a:ext cx="11260800" cy="936000"/>
          </a:xfrm>
        </p:spPr>
        <p:txBody>
          <a:bodyPr/>
          <a:lstStyle/>
          <a:p>
            <a:pPr algn="r"/>
            <a:r>
              <a:rPr lang="de-DE" dirty="0"/>
              <a:t>Soziale Bewegungen 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 |</a:t>
            </a:r>
            <a:r>
              <a:rPr lang="de-DE" dirty="0"/>
              <a:t> </a:t>
            </a:r>
            <a:fld id="{540A5551-1BBC-4806-8131-0968F9B172B4}" type="slidenum">
              <a:rPr lang="de-DE" smtClean="0"/>
              <a:pPr/>
              <a:t>16</a:t>
            </a:fld>
            <a:r>
              <a:rPr lang="de-DE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69" y="3115904"/>
            <a:ext cx="40653548" cy="3065585"/>
          </a:xfrm>
        </p:spPr>
        <p:txBody>
          <a:bodyPr/>
          <a:lstStyle/>
          <a:p>
            <a:r>
              <a:rPr lang="de-DE" sz="15000" b="0" dirty="0"/>
              <a:t>Schluss und Diskussion</a:t>
            </a:r>
            <a:endParaRPr lang="de-DE" sz="13000" b="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6E4E9E8-DAEB-4772-AFD4-525F91491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8233200"/>
            <a:ext cx="46155371" cy="16097791"/>
          </a:xfrm>
        </p:spPr>
        <p:txBody>
          <a:bodyPr/>
          <a:lstStyle/>
          <a:p>
            <a:pPr marL="0" lvl="3" indent="0">
              <a:buNone/>
            </a:pPr>
            <a:endParaRPr lang="de-DE" sz="15000" dirty="0"/>
          </a:p>
          <a:p>
            <a:pPr lvl="3"/>
            <a:r>
              <a:rPr lang="de-DE" b="0" dirty="0"/>
              <a:t>Definitionen</a:t>
            </a:r>
          </a:p>
          <a:p>
            <a:pPr lvl="3"/>
            <a:r>
              <a:rPr lang="de-DE" b="0" dirty="0"/>
              <a:t>Normalisierung und Verbürgerlichung von Protest</a:t>
            </a:r>
          </a:p>
          <a:p>
            <a:pPr lvl="3"/>
            <a:r>
              <a:rPr lang="de-DE" b="0" dirty="0"/>
              <a:t>Erfolgsbedingungen (FFF)</a:t>
            </a:r>
          </a:p>
          <a:p>
            <a:pPr lvl="3"/>
            <a:r>
              <a:rPr lang="de-DE" b="0" dirty="0"/>
              <a:t>Protest ungleich Politikverdrossenheit</a:t>
            </a:r>
          </a:p>
          <a:p>
            <a:pPr lvl="3"/>
            <a:r>
              <a:rPr lang="de-DE" b="0" dirty="0"/>
              <a:t>Chance und Herausforderung digitaler Proteste</a:t>
            </a:r>
          </a:p>
          <a:p>
            <a:pPr lvl="3"/>
            <a:r>
              <a:rPr lang="de-DE" b="0" dirty="0"/>
              <a:t>Engagement in der Pandemie</a:t>
            </a:r>
          </a:p>
          <a:p>
            <a:pPr marL="0" lvl="3" indent="0">
              <a:buNone/>
            </a:pPr>
            <a:endParaRPr lang="de-DE" sz="15000" dirty="0"/>
          </a:p>
          <a:p>
            <a:pPr marL="0" lvl="3" indent="0">
              <a:buNone/>
            </a:pPr>
            <a:r>
              <a:rPr lang="de-DE" sz="15000" dirty="0"/>
              <a:t>Vielen Dank! </a:t>
            </a:r>
          </a:p>
          <a:p>
            <a:pPr marL="0" lvl="3" indent="0">
              <a:buNone/>
            </a:pPr>
            <a:endParaRPr lang="de-DE" sz="15000" dirty="0"/>
          </a:p>
          <a:p>
            <a:pPr marL="0" lvl="3" indent="0">
              <a:buNone/>
            </a:pPr>
            <a:r>
              <a:rPr lang="de-DE" sz="15000" b="0" dirty="0"/>
              <a:t>sommer@dezim-institut.de</a:t>
            </a:r>
          </a:p>
        </p:txBody>
      </p:sp>
    </p:spTree>
    <p:extLst>
      <p:ext uri="{BB962C8B-B14F-4D97-AF65-F5344CB8AC3E}">
        <p14:creationId xmlns:p14="http://schemas.microsoft.com/office/powerpoint/2010/main" val="261239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F45B-3144-4DE8-AE2E-4FEABEE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2959200"/>
            <a:ext cx="37098000" cy="2030400"/>
          </a:xfrm>
        </p:spPr>
        <p:txBody>
          <a:bodyPr/>
          <a:lstStyle/>
          <a:p>
            <a:r>
              <a:rPr lang="de-DE" sz="14000" dirty="0"/>
              <a:t>Gliederung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9147600"/>
            <a:ext cx="46823760" cy="16137548"/>
          </a:xfrm>
        </p:spPr>
        <p:txBody>
          <a:bodyPr/>
          <a:lstStyle/>
          <a:p>
            <a:pPr lvl="3"/>
            <a:endParaRPr lang="de-DE" b="0" i="1" dirty="0"/>
          </a:p>
          <a:p>
            <a:pPr lvl="3"/>
            <a:r>
              <a:rPr lang="de-DE" b="0" i="1" dirty="0"/>
              <a:t>Was ist Protest? Was sind Soziale Bewegungen und wer ist dort aktiv?</a:t>
            </a:r>
          </a:p>
          <a:p>
            <a:pPr lvl="3"/>
            <a:r>
              <a:rPr lang="de-DE" b="0" i="1" dirty="0"/>
              <a:t>Was ist erfolgreicher Protest? Wie gelingt erfolgreicher Protest?</a:t>
            </a:r>
          </a:p>
          <a:p>
            <a:pPr lvl="3"/>
            <a:r>
              <a:rPr lang="de-DE" b="0" i="1" dirty="0"/>
              <a:t>Protest und Politik</a:t>
            </a:r>
          </a:p>
          <a:p>
            <a:pPr lvl="3"/>
            <a:r>
              <a:rPr lang="de-DE" b="0" i="1" dirty="0"/>
              <a:t>Protest und Engagement in Zeiten der Pandemie</a:t>
            </a:r>
          </a:p>
          <a:p>
            <a:pPr lvl="3"/>
            <a:endParaRPr lang="de-DE" b="0" i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10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F45B-3144-4DE8-AE2E-4FEABEE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2959200"/>
            <a:ext cx="37098000" cy="2030400"/>
          </a:xfrm>
        </p:spPr>
        <p:txBody>
          <a:bodyPr/>
          <a:lstStyle/>
          <a:p>
            <a:r>
              <a:rPr lang="de-DE" sz="14000" dirty="0"/>
              <a:t>Was ist Protest, was sind Soziale Bewegungen?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9147600"/>
            <a:ext cx="46823760" cy="16137548"/>
          </a:xfrm>
        </p:spPr>
        <p:txBody>
          <a:bodyPr/>
          <a:lstStyle/>
          <a:p>
            <a:pPr lvl="3" algn="just"/>
            <a:r>
              <a:rPr lang="de-DE" dirty="0"/>
              <a:t>Protest </a:t>
            </a:r>
            <a:r>
              <a:rPr lang="de-DE" b="0" dirty="0"/>
              <a:t>(Rucht): </a:t>
            </a:r>
            <a:r>
              <a:rPr lang="de-DE" b="0" i="1" dirty="0"/>
              <a:t>„öffentliche, kollektive Handlungen [meist] nicht-staatlicher Träger, </a:t>
            </a:r>
            <a:br>
              <a:rPr lang="de-DE" b="0" i="1" dirty="0"/>
            </a:br>
            <a:r>
              <a:rPr lang="de-DE" b="0" i="1" dirty="0"/>
              <a:t>die Widerspruch oder Kritik zum Ausdruck bringen und mit der Formulierung eines </a:t>
            </a:r>
            <a:br>
              <a:rPr lang="de-DE" b="0" i="1" dirty="0"/>
            </a:br>
            <a:r>
              <a:rPr lang="de-DE" b="0" i="1" dirty="0"/>
              <a:t>gesellschaftlichen bzw. politischen Anliegens verbunden sind“.</a:t>
            </a:r>
          </a:p>
          <a:p>
            <a:pPr lvl="3" algn="just"/>
            <a:r>
              <a:rPr lang="de-DE" b="0" i="1" dirty="0"/>
              <a:t>Protest als eine Form von </a:t>
            </a:r>
            <a:r>
              <a:rPr lang="de-DE" i="1" dirty="0"/>
              <a:t>Beteiligung</a:t>
            </a:r>
            <a:r>
              <a:rPr lang="de-DE" b="0" i="1" dirty="0"/>
              <a:t> am demokratischen Gemeinwesen /  </a:t>
            </a:r>
            <a:br>
              <a:rPr lang="de-DE" b="0" i="1" dirty="0"/>
            </a:br>
            <a:r>
              <a:rPr lang="de-DE" b="0" i="1" dirty="0"/>
              <a:t>ein nichtinstitutionalisierter Kanal der </a:t>
            </a:r>
            <a:r>
              <a:rPr lang="de-DE" i="1" dirty="0"/>
              <a:t>politischen Artikulation </a:t>
            </a:r>
          </a:p>
          <a:p>
            <a:pPr lvl="3" algn="just"/>
            <a:endParaRPr lang="de-DE" b="0" i="1" dirty="0"/>
          </a:p>
          <a:p>
            <a:pPr lvl="3" algn="just"/>
            <a:r>
              <a:rPr lang="de-DE" dirty="0"/>
              <a:t>Sozialen Bewegungen </a:t>
            </a:r>
            <a:r>
              <a:rPr lang="de-DE" b="0" dirty="0"/>
              <a:t>(Rucht): </a:t>
            </a:r>
            <a:r>
              <a:rPr lang="de-DE" b="0" i="1" dirty="0"/>
              <a:t>„ein auf </a:t>
            </a:r>
            <a:r>
              <a:rPr lang="de-DE" i="1" dirty="0"/>
              <a:t>gewisse Dauer </a:t>
            </a:r>
            <a:r>
              <a:rPr lang="de-DE" b="0" i="1" dirty="0"/>
              <a:t>gestelltes und durch </a:t>
            </a:r>
            <a:r>
              <a:rPr lang="de-DE" i="1" dirty="0"/>
              <a:t>kollektive Identität </a:t>
            </a:r>
            <a:br>
              <a:rPr lang="de-DE" b="0" i="1" dirty="0"/>
            </a:br>
            <a:r>
              <a:rPr lang="de-DE" b="0" i="1" dirty="0"/>
              <a:t>abgestütztes Handlungssystem mobilisierter </a:t>
            </a:r>
            <a:r>
              <a:rPr lang="de-DE" i="1" dirty="0"/>
              <a:t>Netzwerke</a:t>
            </a:r>
            <a:r>
              <a:rPr lang="de-DE" b="0" i="1" dirty="0"/>
              <a:t> von Gruppen und Organisationen, welche </a:t>
            </a:r>
            <a:br>
              <a:rPr lang="de-DE" b="0" i="1" dirty="0"/>
            </a:br>
            <a:r>
              <a:rPr lang="de-DE" i="1" dirty="0"/>
              <a:t>sozialen Wandel </a:t>
            </a:r>
            <a:r>
              <a:rPr lang="de-DE" b="0" i="1" dirty="0"/>
              <a:t>mit Mitteln des </a:t>
            </a:r>
            <a:r>
              <a:rPr lang="de-DE" i="1" dirty="0"/>
              <a:t>Protests</a:t>
            </a:r>
            <a:r>
              <a:rPr lang="de-DE" b="0" i="1" dirty="0"/>
              <a:t> herbeiführen, verhindern oder rückgängig machen wollen“</a:t>
            </a:r>
          </a:p>
          <a:p>
            <a:pPr marL="0" lvl="3" indent="0" algn="just">
              <a:buNone/>
            </a:pPr>
            <a:endParaRPr lang="de-DE" b="0" i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45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F45B-3144-4DE8-AE2E-4FEABEE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2959200"/>
            <a:ext cx="37098000" cy="2030400"/>
          </a:xfrm>
        </p:spPr>
        <p:txBody>
          <a:bodyPr/>
          <a:lstStyle/>
          <a:p>
            <a:r>
              <a:rPr lang="de-DE" dirty="0"/>
              <a:t>Die Bedeutung Sozialer Bewegungen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8233200"/>
            <a:ext cx="46155371" cy="19401392"/>
          </a:xfrm>
        </p:spPr>
        <p:txBody>
          <a:bodyPr/>
          <a:lstStyle/>
          <a:p>
            <a:pPr marL="0" lvl="3" indent="0">
              <a:buNone/>
            </a:pPr>
            <a:r>
              <a:rPr lang="de-DE" dirty="0"/>
              <a:t>Gesellschaftliche Funktionen Sozialer Bewegungen </a:t>
            </a:r>
          </a:p>
          <a:p>
            <a:pPr lvl="3"/>
            <a:r>
              <a:rPr lang="de-DE" dirty="0"/>
              <a:t>Indikator für gesellschaftliche Problemlagen</a:t>
            </a:r>
          </a:p>
          <a:p>
            <a:pPr lvl="3"/>
            <a:r>
              <a:rPr lang="de-DE" b="0" dirty="0"/>
              <a:t>Anwaltschaftliche</a:t>
            </a:r>
            <a:r>
              <a:rPr lang="de-DE" dirty="0"/>
              <a:t> Interessenvertretung </a:t>
            </a:r>
            <a:r>
              <a:rPr lang="de-DE" b="0" dirty="0"/>
              <a:t>für (benachteiligte) soziale Gruppen</a:t>
            </a:r>
          </a:p>
          <a:p>
            <a:pPr lvl="3"/>
            <a:r>
              <a:rPr lang="de-DE" dirty="0"/>
              <a:t>Kritische Gegenmacht </a:t>
            </a:r>
            <a:r>
              <a:rPr lang="de-DE" b="0" dirty="0"/>
              <a:t>(Nicht-Thematisierung von Themen…)</a:t>
            </a:r>
          </a:p>
          <a:p>
            <a:pPr lvl="3"/>
            <a:r>
              <a:rPr lang="de-DE" dirty="0"/>
              <a:t>Werkstätten der Zukunft und Motor sozialen Wandels </a:t>
            </a:r>
            <a:r>
              <a:rPr lang="de-DE" b="0" dirty="0"/>
              <a:t>(soziale Innovation und kreative Lösungen)</a:t>
            </a:r>
          </a:p>
          <a:p>
            <a:pPr lvl="3"/>
            <a:r>
              <a:rPr lang="de-DE" b="0" dirty="0"/>
              <a:t>Übungs- und Lernfeld für </a:t>
            </a:r>
            <a:r>
              <a:rPr lang="de-DE" dirty="0"/>
              <a:t>praktizierte Demokratie </a:t>
            </a:r>
          </a:p>
          <a:p>
            <a:pPr lvl="3"/>
            <a:endParaRPr lang="de-DE" dirty="0"/>
          </a:p>
          <a:p>
            <a:pPr marL="0" lvl="3" indent="0">
              <a:buNone/>
            </a:pPr>
            <a:r>
              <a:rPr lang="de-DE" dirty="0"/>
              <a:t>Biographische „Wirkung“ Sozialer Bewegungen</a:t>
            </a:r>
          </a:p>
          <a:p>
            <a:pPr lvl="3"/>
            <a:r>
              <a:rPr lang="de-DE" dirty="0"/>
              <a:t>Empowerment</a:t>
            </a:r>
            <a:r>
              <a:rPr lang="de-DE" b="0" dirty="0"/>
              <a:t>: Selbstvertrauen, Selbstwirksamkeit, Glaube an die Gestaltbarkeit politischer </a:t>
            </a:r>
            <a:br>
              <a:rPr lang="de-DE" b="0" dirty="0"/>
            </a:br>
            <a:r>
              <a:rPr lang="de-DE" b="0" dirty="0"/>
              <a:t>Strukturen</a:t>
            </a:r>
          </a:p>
          <a:p>
            <a:pPr lvl="3"/>
            <a:r>
              <a:rPr lang="de-DE" b="0" dirty="0"/>
              <a:t>Orte der kollektiven </a:t>
            </a:r>
            <a:r>
              <a:rPr lang="de-DE" dirty="0"/>
              <a:t>Politisierung</a:t>
            </a:r>
            <a:endParaRPr lang="de-DE" b="0" dirty="0"/>
          </a:p>
          <a:p>
            <a:pPr lvl="3"/>
            <a:endParaRPr lang="de-DE" b="0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2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F45B-3144-4DE8-AE2E-4FEABEE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2959200"/>
            <a:ext cx="37098000" cy="2030400"/>
          </a:xfrm>
        </p:spPr>
        <p:txBody>
          <a:bodyPr/>
          <a:lstStyle/>
          <a:p>
            <a:r>
              <a:rPr lang="de-DE" dirty="0"/>
              <a:t>Die Bewegungsgesellschaft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8233200"/>
            <a:ext cx="46155371" cy="19401392"/>
          </a:xfrm>
        </p:spPr>
        <p:txBody>
          <a:bodyPr/>
          <a:lstStyle/>
          <a:p>
            <a:pPr lvl="3"/>
            <a:r>
              <a:rPr lang="de-DE" dirty="0"/>
              <a:t>Stetige „Normalisierung“ von Protest </a:t>
            </a:r>
            <a:br>
              <a:rPr lang="de-DE" dirty="0"/>
            </a:br>
            <a:r>
              <a:rPr lang="de-DE" dirty="0"/>
              <a:t>auf mehreren Ebenen</a:t>
            </a:r>
          </a:p>
          <a:p>
            <a:pPr marL="0" lvl="3" indent="0">
              <a:buNone/>
            </a:pPr>
            <a:endParaRPr lang="de-DE" dirty="0"/>
          </a:p>
          <a:p>
            <a:pPr marL="1371600" indent="-1371600">
              <a:buAutoNum type="arabicParenR"/>
            </a:pPr>
            <a:r>
              <a:rPr lang="de-DE" dirty="0"/>
              <a:t>Steigenden Anzahl von Protestereignissen seit 1950</a:t>
            </a:r>
          </a:p>
          <a:p>
            <a:pPr marL="342900" indent="-342900">
              <a:buAutoNum type="arabicParenR"/>
            </a:pPr>
            <a:r>
              <a:rPr lang="de-DE" dirty="0"/>
              <a:t> Pluralisierung der Themen</a:t>
            </a:r>
          </a:p>
          <a:p>
            <a:pPr marL="342900" indent="-342900">
              <a:buAutoNum type="arabicParenR"/>
            </a:pPr>
            <a:r>
              <a:rPr lang="de-DE" dirty="0"/>
              <a:t> Ausdifferenzierung der sozialen Träger von Protest</a:t>
            </a:r>
          </a:p>
          <a:p>
            <a:pPr marL="342900" indent="-342900">
              <a:buAutoNum type="arabicParenR"/>
            </a:pPr>
            <a:r>
              <a:rPr lang="de-DE" dirty="0"/>
              <a:t> Zunehmende gesellschaftliche Anerkennung von Protest</a:t>
            </a:r>
          </a:p>
          <a:p>
            <a:pPr marL="342900" indent="-342900">
              <a:buAutoNum type="arabicParenR"/>
            </a:pPr>
            <a:r>
              <a:rPr lang="de-DE" dirty="0"/>
              <a:t> „Nivellierung“ des </a:t>
            </a:r>
            <a:r>
              <a:rPr lang="de-DE" dirty="0" err="1"/>
              <a:t>Teilnehmendenprofils</a:t>
            </a:r>
            <a:r>
              <a:rPr lang="de-DE" dirty="0"/>
              <a:t>…</a:t>
            </a:r>
          </a:p>
          <a:p>
            <a:pPr marL="342900" indent="-342900">
              <a:buAutoNum type="arabicParenR"/>
            </a:pPr>
            <a:endParaRPr lang="de-DE" dirty="0"/>
          </a:p>
          <a:p>
            <a:pPr marL="342900" indent="-342900">
              <a:buAutoNum type="arabicParenR"/>
            </a:pPr>
            <a:endParaRPr lang="de-DE" dirty="0"/>
          </a:p>
          <a:p>
            <a:endParaRPr lang="de-DE" sz="1800" b="0" i="0" u="none" strike="noStrike" baseline="0" dirty="0">
              <a:latin typeface="Times New Roman" panose="02020603050405020304" pitchFamily="18" charset="0"/>
            </a:endParaRPr>
          </a:p>
          <a:p>
            <a:pPr marL="0" lvl="4" indent="0">
              <a:buNone/>
            </a:pPr>
            <a:endParaRPr lang="de-DE" dirty="0"/>
          </a:p>
          <a:p>
            <a:pPr lvl="3"/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3E85F56-F1B7-464B-8879-6B9083DE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6D3070-18E3-4C51-BE73-1DD2CA61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14" y="8673563"/>
            <a:ext cx="20934485" cy="147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2F45B-3144-4DE8-AE2E-4FEABEE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1752600"/>
            <a:ext cx="37098000" cy="5067300"/>
          </a:xfrm>
        </p:spPr>
        <p:txBody>
          <a:bodyPr/>
          <a:lstStyle/>
          <a:p>
            <a:r>
              <a:rPr lang="de-DE" dirty="0"/>
              <a:t>Wer protestiert?  </a:t>
            </a:r>
            <a:br>
              <a:rPr lang="de-DE" dirty="0"/>
            </a:br>
            <a:r>
              <a:rPr lang="de-DE" sz="13000" b="0" dirty="0"/>
              <a:t>Alter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3E85F56-F1B7-464B-8879-6B9083DE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9BA44F-766D-412A-90B4-0BC5DFDA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50" y="7727674"/>
            <a:ext cx="40552500" cy="168311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3F211D3-BB19-4C9B-84E4-48EC60ED2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800" y="10047238"/>
            <a:ext cx="802005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3E85F56-F1B7-464B-8879-6B9083DE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Oktober 2020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72399F-A544-4135-8757-298FD903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037" y="8228780"/>
            <a:ext cx="39353926" cy="1642482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72C77103-14F7-4C0A-800A-26770A7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600" y="1752600"/>
            <a:ext cx="37098000" cy="5067300"/>
          </a:xfrm>
        </p:spPr>
        <p:txBody>
          <a:bodyPr/>
          <a:lstStyle/>
          <a:p>
            <a:r>
              <a:rPr lang="de-DE" dirty="0"/>
              <a:t>Wer protestiert?  </a:t>
            </a:r>
            <a:br>
              <a:rPr lang="de-DE" dirty="0"/>
            </a:br>
            <a:r>
              <a:rPr lang="de-DE" sz="13000" b="0" dirty="0"/>
              <a:t>Bildung (Abitur - </a:t>
            </a:r>
            <a:r>
              <a:rPr lang="de-DE" sz="13000" b="0" i="1" dirty="0"/>
              <a:t>abgeschlossen oder angestrebt</a:t>
            </a:r>
            <a:r>
              <a:rPr lang="de-DE" sz="130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57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1A76D-2EB9-4D21-A908-CF7E90A11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9600" y="11077321"/>
            <a:ext cx="46155371" cy="9445200"/>
          </a:xfrm>
        </p:spPr>
        <p:txBody>
          <a:bodyPr/>
          <a:lstStyle/>
          <a:p>
            <a:pPr lvl="3"/>
            <a:r>
              <a:rPr lang="de-DE" b="0" dirty="0"/>
              <a:t>Der Erfolg sozialer Bewegungen bestimmt sich (aus Sicht der Forschung) nicht in der unmittelbaren </a:t>
            </a:r>
            <a:br>
              <a:rPr lang="de-DE" b="0" dirty="0"/>
            </a:br>
            <a:r>
              <a:rPr lang="de-DE" b="0" dirty="0"/>
              <a:t>Umsetzung politischer Forderungen</a:t>
            </a:r>
          </a:p>
          <a:p>
            <a:pPr lvl="3"/>
            <a:r>
              <a:rPr lang="de-DE" b="0" dirty="0"/>
              <a:t>Der sozialer Bewegungen lässt sich erst langfristig bemessen </a:t>
            </a:r>
            <a:br>
              <a:rPr lang="de-DE" b="0" dirty="0"/>
            </a:br>
            <a:r>
              <a:rPr lang="de-DE" b="0" dirty="0"/>
              <a:t>und erfolgt zumeist indirekt und eher kulturell</a:t>
            </a:r>
          </a:p>
          <a:p>
            <a:pPr marL="0" lvl="3" indent="0">
              <a:buNone/>
            </a:pPr>
            <a:endParaRPr lang="de-DE" dirty="0"/>
          </a:p>
          <a:p>
            <a:pPr lvl="3"/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3777C97-F5A9-4898-9764-0C609B4FD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9600" y="1868558"/>
            <a:ext cx="37098287" cy="2844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81003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erfolgreicher Protest? </a:t>
            </a:r>
            <a:endParaRPr lang="de-DE" sz="13000" b="0" dirty="0"/>
          </a:p>
        </p:txBody>
      </p:sp>
    </p:spTree>
    <p:extLst>
      <p:ext uri="{BB962C8B-B14F-4D97-AF65-F5344CB8AC3E}">
        <p14:creationId xmlns:p14="http://schemas.microsoft.com/office/powerpoint/2010/main" val="29316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ACEEEFE-B83D-48AC-A9F2-EB65359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dirty="0"/>
              <a:t>Soziale Bewegungen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BD8D358-22C8-42A4-A963-3658B5F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|</a:t>
            </a:r>
            <a:r>
              <a:rPr lang="de-DE"/>
              <a:t> </a:t>
            </a:r>
            <a:fld id="{540A5551-1BBC-4806-8131-0968F9B172B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3777C97-F5A9-4898-9764-0C609B4FD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9600" y="1868558"/>
            <a:ext cx="37098287" cy="2844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81003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erfolgreicher Protest? </a:t>
            </a:r>
            <a:endParaRPr lang="de-DE" sz="130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CF2140-6434-4FB2-B168-DFAF486B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984" y="7726460"/>
            <a:ext cx="24944831" cy="1690312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361DE91-030A-4790-8943-B2993250B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587" y="7721699"/>
            <a:ext cx="21561813" cy="5384701"/>
          </a:xfrm>
        </p:spPr>
        <p:txBody>
          <a:bodyPr/>
          <a:lstStyle/>
          <a:p>
            <a:pPr lvl="3"/>
            <a:r>
              <a:rPr lang="de-DE" dirty="0"/>
              <a:t>Aufmerksamkeit und Problembewusstsein: </a:t>
            </a:r>
            <a:br>
              <a:rPr lang="de-DE" b="0" dirty="0"/>
            </a:br>
            <a:r>
              <a:rPr lang="de-DE" b="0" dirty="0"/>
              <a:t>Google-Suchanfragen zum Stichwort</a:t>
            </a:r>
            <a:br>
              <a:rPr lang="de-DE" b="0" dirty="0"/>
            </a:br>
            <a:r>
              <a:rPr lang="de-DE" b="0" dirty="0"/>
              <a:t>„Klimawandel“</a:t>
            </a:r>
          </a:p>
        </p:txBody>
      </p:sp>
    </p:spTree>
    <p:extLst>
      <p:ext uri="{BB962C8B-B14F-4D97-AF65-F5344CB8AC3E}">
        <p14:creationId xmlns:p14="http://schemas.microsoft.com/office/powerpoint/2010/main" val="3599510202"/>
      </p:ext>
    </p:extLst>
  </p:cSld>
  <p:clrMapOvr>
    <a:masterClrMapping/>
  </p:clrMapOvr>
</p:sld>
</file>

<file path=ppt/theme/theme1.xml><?xml version="1.0" encoding="utf-8"?>
<a:theme xmlns:a="http://schemas.openxmlformats.org/drawingml/2006/main" name="DeZIM Institut">
  <a:themeElements>
    <a:clrScheme name="dezim">
      <a:dk1>
        <a:srgbClr val="144B37"/>
      </a:dk1>
      <a:lt1>
        <a:sysClr val="window" lastClr="FFFFFF"/>
      </a:lt1>
      <a:dk2>
        <a:srgbClr val="144B37"/>
      </a:dk2>
      <a:lt2>
        <a:srgbClr val="FFFFFF"/>
      </a:lt2>
      <a:accent1>
        <a:srgbClr val="144B37"/>
      </a:accent1>
      <a:accent2>
        <a:srgbClr val="E17832"/>
      </a:accent2>
      <a:accent3>
        <a:srgbClr val="E1AA28"/>
      </a:accent3>
      <a:accent4>
        <a:srgbClr val="A53237"/>
      </a:accent4>
      <a:accent5>
        <a:srgbClr val="5A3737"/>
      </a:accent5>
      <a:accent6>
        <a:srgbClr val="1E5F46"/>
      </a:accent6>
      <a:hlink>
        <a:srgbClr val="144B37"/>
      </a:hlink>
      <a:folHlink>
        <a:srgbClr val="144B37"/>
      </a:folHlink>
    </a:clrScheme>
    <a:fontScheme name="dezi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defRPr sz="19000" b="1" spc="1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720</Words>
  <Application>Microsoft Office PowerPoint</Application>
  <PresentationFormat>Benutzerdefiniert</PresentationFormat>
  <Paragraphs>124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DeZIM Institut</vt:lpstr>
      <vt:lpstr>Soziale Bewegungen und Protest</vt:lpstr>
      <vt:lpstr>Gliederung </vt:lpstr>
      <vt:lpstr>Was ist Protest, was sind Soziale Bewegungen?</vt:lpstr>
      <vt:lpstr>Die Bedeutung Sozialer Bewegungen</vt:lpstr>
      <vt:lpstr>Die Bewegungsgesellschaft</vt:lpstr>
      <vt:lpstr>Wer protestiert?   Alter</vt:lpstr>
      <vt:lpstr>Wer protestiert?   Bildung (Abitur - abgeschlossen oder angestrebt)</vt:lpstr>
      <vt:lpstr>Was ist erfolgreicher Protest? </vt:lpstr>
      <vt:lpstr>Was ist erfolgreicher Protest? </vt:lpstr>
      <vt:lpstr>Wie gelingt erfolgreicher Protest? … das Beispiel Fridays for Future</vt:lpstr>
      <vt:lpstr>Protest und Politik Vertrauen in die Demokratie (wie sie in der BRD funktioniert)</vt:lpstr>
      <vt:lpstr>Protest und Politik</vt:lpstr>
      <vt:lpstr>Protest und Politik / Protest als „Politik von unten“</vt:lpstr>
      <vt:lpstr>Protest in der Pandemie</vt:lpstr>
      <vt:lpstr>Engagement in der Pandemie</vt:lpstr>
      <vt:lpstr>Schluss und 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 Böhmer</dc:creator>
  <cp:lastModifiedBy>Moritz Sommer</cp:lastModifiedBy>
  <cp:revision>49</cp:revision>
  <dcterms:created xsi:type="dcterms:W3CDTF">2020-10-22T09:34:03Z</dcterms:created>
  <dcterms:modified xsi:type="dcterms:W3CDTF">2021-09-21T18:50:42Z</dcterms:modified>
</cp:coreProperties>
</file>