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9" r:id="rId1"/>
    <p:sldMasterId id="2147483705" r:id="rId2"/>
  </p:sldMasterIdLst>
  <p:notesMasterIdLst>
    <p:notesMasterId r:id="rId13"/>
  </p:notesMasterIdLst>
  <p:handoutMasterIdLst>
    <p:handoutMasterId r:id="rId14"/>
  </p:handoutMasterIdLst>
  <p:sldIdLst>
    <p:sldId id="1349" r:id="rId3"/>
    <p:sldId id="1600" r:id="rId4"/>
    <p:sldId id="1598" r:id="rId5"/>
    <p:sldId id="1599" r:id="rId6"/>
    <p:sldId id="1564" r:id="rId7"/>
    <p:sldId id="1589" r:id="rId8"/>
    <p:sldId id="1585" r:id="rId9"/>
    <p:sldId id="1586" r:id="rId10"/>
    <p:sldId id="1565" r:id="rId11"/>
    <p:sldId id="1416" r:id="rId12"/>
  </p:sldIdLst>
  <p:sldSz cx="24377650" cy="13716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DB12705-7748-4536-BE64-276199AEF7EF}">
          <p14:sldIdLst>
            <p14:sldId id="1349"/>
            <p14:sldId id="1600"/>
            <p14:sldId id="1598"/>
            <p14:sldId id="1599"/>
            <p14:sldId id="1564"/>
            <p14:sldId id="1589"/>
            <p14:sldId id="1585"/>
            <p14:sldId id="1586"/>
            <p14:sldId id="1565"/>
            <p14:sldId id="14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464646"/>
    <a:srgbClr val="ABABAB"/>
    <a:srgbClr val="A5A5A5"/>
    <a:srgbClr val="717171"/>
    <a:srgbClr val="F8F8F8"/>
    <a:srgbClr val="FFFFFF"/>
    <a:srgbClr val="FF0000"/>
    <a:srgbClr val="535353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77396" autoAdjust="0"/>
  </p:normalViewPr>
  <p:slideViewPr>
    <p:cSldViewPr snapToGrid="0">
      <p:cViewPr varScale="1">
        <p:scale>
          <a:sx n="34" d="100"/>
          <a:sy n="34" d="100"/>
        </p:scale>
        <p:origin x="1157" y="72"/>
      </p:cViewPr>
      <p:guideLst>
        <p:guide orient="horz" pos="4320"/>
        <p:guide pos="76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28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8056"/>
          </a:xfrm>
          <a:prstGeom prst="rect">
            <a:avLst/>
          </a:prstGeom>
        </p:spPr>
        <p:txBody>
          <a:bodyPr vert="horz" lIns="94825" tIns="47413" rIns="94825" bIns="4741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8" y="0"/>
            <a:ext cx="2889938" cy="498056"/>
          </a:xfrm>
          <a:prstGeom prst="rect">
            <a:avLst/>
          </a:prstGeom>
        </p:spPr>
        <p:txBody>
          <a:bodyPr vert="horz" lIns="94825" tIns="47413" rIns="94825" bIns="47413" rtlCol="0"/>
          <a:lstStyle>
            <a:lvl1pPr algn="r">
              <a:defRPr sz="1200"/>
            </a:lvl1pPr>
          </a:lstStyle>
          <a:p>
            <a:fld id="{1BE46C69-C8F1-492E-9316-9AB7C6225AF4}" type="datetimeFigureOut">
              <a:rPr lang="de-DE" smtClean="0"/>
              <a:t>08.09.2021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6"/>
            <a:ext cx="2889938" cy="498055"/>
          </a:xfrm>
          <a:prstGeom prst="rect">
            <a:avLst/>
          </a:prstGeom>
        </p:spPr>
        <p:txBody>
          <a:bodyPr vert="horz" lIns="94825" tIns="47413" rIns="94825" bIns="4741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8" y="9428586"/>
            <a:ext cx="2889938" cy="498055"/>
          </a:xfrm>
          <a:prstGeom prst="rect">
            <a:avLst/>
          </a:prstGeom>
        </p:spPr>
        <p:txBody>
          <a:bodyPr vert="horz" lIns="94825" tIns="47413" rIns="94825" bIns="47413" rtlCol="0" anchor="b"/>
          <a:lstStyle>
            <a:lvl1pPr algn="r">
              <a:defRPr sz="1200"/>
            </a:lvl1pPr>
          </a:lstStyle>
          <a:p>
            <a:fld id="{6B5E19FD-0356-4E38-81BF-CC2CC5DB7A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09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8056"/>
          </a:xfrm>
          <a:prstGeom prst="rect">
            <a:avLst/>
          </a:prstGeom>
        </p:spPr>
        <p:txBody>
          <a:bodyPr vert="horz" lIns="94825" tIns="47413" rIns="94825" bIns="4741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8" y="0"/>
            <a:ext cx="2889938" cy="498056"/>
          </a:xfrm>
          <a:prstGeom prst="rect">
            <a:avLst/>
          </a:prstGeom>
        </p:spPr>
        <p:txBody>
          <a:bodyPr vert="horz" lIns="94825" tIns="47413" rIns="94825" bIns="47413" rtlCol="0"/>
          <a:lstStyle>
            <a:lvl1pPr algn="r">
              <a:defRPr sz="1200"/>
            </a:lvl1pPr>
          </a:lstStyle>
          <a:p>
            <a:fld id="{FA48B922-56C9-46FC-9595-9C2DEF7C3E2B}" type="datetimeFigureOut">
              <a:rPr lang="de-DE" smtClean="0"/>
              <a:t>08.09.2021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587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5" tIns="47413" rIns="94825" bIns="4741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77196"/>
            <a:ext cx="5335270" cy="3908614"/>
          </a:xfrm>
          <a:prstGeom prst="rect">
            <a:avLst/>
          </a:prstGeom>
        </p:spPr>
        <p:txBody>
          <a:bodyPr vert="horz" lIns="94825" tIns="47413" rIns="94825" bIns="47413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889938" cy="498055"/>
          </a:xfrm>
          <a:prstGeom prst="rect">
            <a:avLst/>
          </a:prstGeom>
        </p:spPr>
        <p:txBody>
          <a:bodyPr vert="horz" lIns="94825" tIns="47413" rIns="94825" bIns="4741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8" y="9428586"/>
            <a:ext cx="2889938" cy="498055"/>
          </a:xfrm>
          <a:prstGeom prst="rect">
            <a:avLst/>
          </a:prstGeom>
        </p:spPr>
        <p:txBody>
          <a:bodyPr vert="horz" lIns="94825" tIns="47413" rIns="94825" bIns="47413" rtlCol="0" anchor="b"/>
          <a:lstStyle>
            <a:lvl1pPr algn="r">
              <a:defRPr sz="1200"/>
            </a:lvl1pPr>
          </a:lstStyle>
          <a:p>
            <a:fld id="{A8D1544D-F39A-4F55-BC21-9BE909A9BA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9223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035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068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103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137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0172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4207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8240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2275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58775" y="1241425"/>
            <a:ext cx="5951538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381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58775" y="1241425"/>
            <a:ext cx="5951538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508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Anna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6444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>
                <a:effectLst/>
              </a:rPr>
              <a:t>wir </a:t>
            </a:r>
            <a:r>
              <a:rPr lang="de-DE" dirty="0" smtClean="0">
                <a:effectLst/>
              </a:rPr>
              <a:t>fänden es</a:t>
            </a:r>
            <a:r>
              <a:rPr lang="de-DE" dirty="0" smtClean="0"/>
              <a:t> noch spannend zu hören, wie euch die schnelle Umstellung gelungen ist – ob ihr schon vorher „digital“ gut aufgestellt wart, ob ihr investieren musstet – Geräte, Software, Personal etc. – könntest du das noch unterbringen?</a:t>
            </a:r>
            <a:endParaRPr lang="de-DE" dirty="0" smtClean="0">
              <a:sym typeface="Wingdings" panose="05000000000000000000" pitchFamily="2" charset="2"/>
            </a:endParaRPr>
          </a:p>
          <a:p>
            <a:endParaRPr lang="de-DE" dirty="0" smtClean="0">
              <a:sym typeface="Wingdings" panose="05000000000000000000" pitchFamily="2" charset="2"/>
            </a:endParaRPr>
          </a:p>
          <a:p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Chancen</a:t>
            </a:r>
            <a:endParaRPr lang="de-DE" dirty="0" smtClean="0">
              <a:sym typeface="Wingdings" panose="05000000000000000000" pitchFamily="2" charset="2"/>
            </a:endParaRPr>
          </a:p>
          <a:p>
            <a:pPr marL="571500" marR="0" indent="-571500" algn="l" defTabSz="1828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400" dirty="0" err="1" smtClean="0"/>
              <a:t>Bündnissarbeit</a:t>
            </a:r>
            <a:r>
              <a:rPr lang="de-DE" sz="2400" baseline="0" dirty="0" smtClean="0"/>
              <a:t> </a:t>
            </a:r>
            <a:r>
              <a:rPr lang="de-DE" sz="2400" dirty="0" smtClean="0"/>
              <a:t>kann wesentlich spontaner und kostengünstiger Angebote machen, Uhrzeiten eher ehrenamtstauglich</a:t>
            </a:r>
            <a:endParaRPr lang="de-DE" sz="3200" dirty="0" smtClean="0"/>
          </a:p>
          <a:p>
            <a:pPr marL="571500" marR="0" indent="-571500" algn="l" defTabSz="1828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3200" dirty="0" err="1" smtClean="0"/>
              <a:t>Barrierearme</a:t>
            </a:r>
            <a:r>
              <a:rPr lang="de-DE" sz="3200" baseline="0" dirty="0" smtClean="0"/>
              <a:t> </a:t>
            </a:r>
            <a:r>
              <a:rPr lang="de-DE" sz="3200" baseline="0" dirty="0" err="1" smtClean="0"/>
              <a:t>tools</a:t>
            </a:r>
            <a:r>
              <a:rPr lang="de-DE" sz="3200" baseline="0" dirty="0" smtClean="0"/>
              <a:t>: </a:t>
            </a:r>
            <a:r>
              <a:rPr lang="de-DE" sz="2400" dirty="0" smtClean="0"/>
              <a:t>Bessere Möglichkeiten zu </a:t>
            </a:r>
            <a:r>
              <a:rPr lang="de-DE" sz="2400" dirty="0" err="1" smtClean="0"/>
              <a:t>barrierearmen</a:t>
            </a:r>
            <a:r>
              <a:rPr lang="de-DE" sz="2400" dirty="0" smtClean="0"/>
              <a:t> Arbeiten mit Hilfe von Tools (Untertitel, Übersetzungsfunktion, weniger Nebengeräusche, Transkriptionstools etc.)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400" dirty="0" smtClean="0"/>
              <a:t>Kleinere Gruppen ermutigen z.B. schüchterne TN zu Teilnahme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400" dirty="0" smtClean="0"/>
              <a:t>Jugendliche mit psychischen Problemen, körperlichen Beeinträchtigungen oder chronischen Erkrankungen können besser teilnehmen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400" dirty="0" smtClean="0"/>
              <a:t>Herausforderungen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400" dirty="0" smtClean="0"/>
              <a:t>Erreichen von Jugendlichen – vor allem aus bildungs- und sozial benachteiligten Milieus - ist für außerschulische Jugendbildung und –</a:t>
            </a:r>
            <a:r>
              <a:rPr lang="de-DE" sz="2400" dirty="0" err="1" smtClean="0"/>
              <a:t>arbeit</a:t>
            </a:r>
            <a:r>
              <a:rPr lang="de-DE" sz="2400" dirty="0" smtClean="0"/>
              <a:t> schwierig (Schulen zurückhaltend, Ausschreibungen nur für ‚Bekannte‘)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400" dirty="0" smtClean="0"/>
              <a:t>Stimmung schlechter erfassbar</a:t>
            </a:r>
          </a:p>
          <a:p>
            <a:pPr marL="571500" marR="0" indent="-571500" algn="l" defTabSz="1828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400" dirty="0" smtClean="0"/>
              <a:t>Technische Ausstattung: Endgeräte, Drucker, Software etc.) Haupt/-Ehrenamt</a:t>
            </a:r>
          </a:p>
          <a:p>
            <a:pPr marL="571500" marR="0" indent="-571500" algn="l" defTabSz="1828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400" dirty="0" smtClean="0"/>
              <a:t>Infrastruktur: (Internetverbindung / Arbeitsraum / -platz etc.)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400" dirty="0" smtClean="0"/>
              <a:t>Verletzungen / Irritationen schlechter wahrzunehmen und zu bearbeiten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400" dirty="0" smtClean="0"/>
              <a:t>Zugriff und Aufarbeitung kann schwierig bis unmöglich sein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2400" dirty="0" smtClean="0"/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5880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828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technischer Ausstattung und Infrastruktur, können wir nichts ändern (das muss über Digitalparkt und staatliche Akteure geschehen). Aber die Art und Weise wie wir unsere Online-Angebote gestalten ist unsere Entscheidung</a:t>
            </a:r>
            <a:endParaRPr lang="de-DE" sz="1800" b="0" dirty="0" smtClean="0">
              <a:sym typeface="Wingdings" panose="05000000000000000000" pitchFamily="2" charset="2"/>
            </a:endParaRPr>
          </a:p>
          <a:p>
            <a:endParaRPr lang="de-DE" sz="1800" b="0" dirty="0" smtClean="0">
              <a:effectLst/>
              <a:latin typeface="DejaVu Sans Condensed" panose="020B06060308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800" b="0" dirty="0" smtClean="0">
                <a:effectLst/>
                <a:latin typeface="DejaVu Sans Condensed" panose="020B06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Gerade </a:t>
            </a:r>
            <a:r>
              <a:rPr lang="de-DE" sz="1800" b="0" dirty="0">
                <a:effectLst/>
                <a:latin typeface="DejaVu Sans Condensed" panose="020B06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 Bereich diskriminierungskritische Bildung sollten sich Referent*innen überlegen, was realisierbar ist, und was möglicherweise im digitalen Raum zu anonym, zu locker verbunden etc. </a:t>
            </a:r>
            <a:r>
              <a:rPr lang="de-DE" sz="1800" b="0" dirty="0" smtClean="0">
                <a:effectLst/>
                <a:latin typeface="DejaVu Sans Condensed" panose="020B06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endParaRPr lang="de-DE" sz="1800" b="0" dirty="0">
              <a:effectLst/>
              <a:latin typeface="DejaVu Sans Condensed" panose="020B06060308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2524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58775" y="1241425"/>
            <a:ext cx="5951538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Persönliche Ansprache, </a:t>
            </a:r>
            <a:r>
              <a:rPr lang="de-DE" dirty="0" err="1" smtClean="0"/>
              <a:t>bsp</a:t>
            </a:r>
            <a:r>
              <a:rPr lang="de-DE" dirty="0" smtClean="0"/>
              <a:t> jugendliche, </a:t>
            </a:r>
            <a:r>
              <a:rPr lang="de-DE" dirty="0" err="1" smtClean="0"/>
              <a:t>Bündnisspartner:innen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techniktest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mehr Zeit/ verstärkte Planung</a:t>
            </a:r>
          </a:p>
          <a:p>
            <a:endParaRPr lang="de-DE" dirty="0" smtClean="0"/>
          </a:p>
          <a:p>
            <a:r>
              <a:rPr lang="de-DE" dirty="0" smtClean="0"/>
              <a:t> Mail an TN mit Link, Technische Voraussetzungen, Erwartungslink, Ablaufplan für Planung der Pausen</a:t>
            </a:r>
          </a:p>
          <a:p>
            <a:r>
              <a:rPr lang="de-DE" dirty="0" smtClean="0"/>
              <a:t> </a:t>
            </a:r>
          </a:p>
          <a:p>
            <a:pPr lvl="0"/>
            <a:r>
              <a:rPr lang="de-DE" dirty="0" smtClean="0"/>
              <a:t>Am </a:t>
            </a:r>
            <a:r>
              <a:rPr lang="de-DE" b="1" dirty="0" smtClean="0"/>
              <a:t>Anfang des Seminares den digitalen Raum für alle eine Stunde vorher aufmachen</a:t>
            </a:r>
            <a:r>
              <a:rPr lang="de-DE" dirty="0" smtClean="0"/>
              <a:t>, damit alle TN die Technik testen können, dann ruhig wieder wegschicken, bis es wirklich beginnt.</a:t>
            </a:r>
            <a:r>
              <a:rPr lang="de-DE" baseline="0" dirty="0" smtClean="0"/>
              <a:t> </a:t>
            </a:r>
            <a:r>
              <a:rPr lang="de-DE" dirty="0" smtClean="0"/>
              <a:t>Sich die Zeit mit den einzelnen vorher nehmen und ein bisschen quatschen ist nett. </a:t>
            </a:r>
          </a:p>
          <a:p>
            <a:r>
              <a:rPr lang="de-DE" dirty="0" smtClean="0"/>
              <a:t> </a:t>
            </a:r>
          </a:p>
          <a:p>
            <a:r>
              <a:rPr lang="de-DE" dirty="0" smtClean="0"/>
              <a:t> </a:t>
            </a:r>
          </a:p>
          <a:p>
            <a:r>
              <a:rPr lang="de-DE" dirty="0" smtClean="0"/>
              <a:t>Wohlergehen sicherstellen: Essen, Trinken, Pausen, Datenschutz klären  Persönlichkeitsrechte</a:t>
            </a:r>
          </a:p>
          <a:p>
            <a:endParaRPr lang="de-DE" dirty="0" smtClean="0"/>
          </a:p>
          <a:p>
            <a:r>
              <a:rPr lang="de-DE" dirty="0" smtClean="0"/>
              <a:t>Was braucht es im Vorfeld: </a:t>
            </a:r>
            <a:r>
              <a:rPr lang="de-DE" dirty="0" err="1" smtClean="0"/>
              <a:t>mehere</a:t>
            </a:r>
            <a:r>
              <a:rPr lang="de-DE" baseline="0" dirty="0" smtClean="0"/>
              <a:t> Personen/Aufgabenteilung</a:t>
            </a:r>
            <a:r>
              <a:rPr lang="de-DE" dirty="0" smtClean="0"/>
              <a:t>, Technik</a:t>
            </a:r>
          </a:p>
          <a:p>
            <a:r>
              <a:rPr lang="de-DE" dirty="0" smtClean="0"/>
              <a:t> 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7586">
              <a:defRPr/>
            </a:pPr>
            <a:fld id="{A8D1544D-F39A-4F55-BC21-9BE909A9BACC}" type="slidenum">
              <a:rPr lang="de-DE">
                <a:solidFill>
                  <a:prstClr val="black"/>
                </a:solidFill>
                <a:latin typeface="Calibri" panose="020F0502020204030204"/>
              </a:rPr>
              <a:pPr defTabSz="437586">
                <a:defRPr/>
              </a:pPr>
              <a:t>5</a:t>
            </a:fld>
            <a:endParaRPr lang="de-D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27224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58775" y="1241425"/>
            <a:ext cx="5951538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Abschlussveranstaltungen mit 100TN</a:t>
            </a:r>
          </a:p>
          <a:p>
            <a:endParaRPr lang="de-DE" dirty="0" smtClean="0"/>
          </a:p>
          <a:p>
            <a:r>
              <a:rPr lang="de-DE" sz="2400" dirty="0" smtClean="0"/>
              <a:t>Begrüßungsfolie über </a:t>
            </a:r>
            <a:r>
              <a:rPr lang="de-DE" sz="2400" dirty="0" err="1" smtClean="0"/>
              <a:t>Präsi</a:t>
            </a:r>
            <a:endParaRPr lang="de-DE" sz="2400" dirty="0" smtClean="0"/>
          </a:p>
          <a:p>
            <a:endParaRPr lang="de-DE" sz="2400" dirty="0" smtClean="0"/>
          </a:p>
          <a:p>
            <a:r>
              <a:rPr lang="de-DE" sz="2400" dirty="0" smtClean="0"/>
              <a:t>Viele Pausen</a:t>
            </a:r>
          </a:p>
          <a:p>
            <a:endParaRPr lang="de-DE" sz="2400" dirty="0" smtClean="0"/>
          </a:p>
          <a:p>
            <a:r>
              <a:rPr lang="de-DE" sz="2400" dirty="0" smtClean="0"/>
              <a:t>Bewegungsmöglichkeiten</a:t>
            </a:r>
          </a:p>
          <a:p>
            <a:endParaRPr lang="de-DE" sz="2400" dirty="0" smtClean="0"/>
          </a:p>
          <a:p>
            <a:r>
              <a:rPr lang="de-DE" dirty="0" smtClean="0"/>
              <a:t>Kurze Einheiten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Blended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learning</a:t>
            </a:r>
            <a:r>
              <a:rPr lang="de-DE" baseline="0" dirty="0" smtClean="0"/>
              <a:t>: </a:t>
            </a:r>
            <a:r>
              <a:rPr lang="de-DE" sz="4000" dirty="0" smtClean="0"/>
              <a:t>Verbindung analog/digital: </a:t>
            </a:r>
          </a:p>
          <a:p>
            <a:endParaRPr lang="de-DE" sz="4000" dirty="0" smtClean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de-DE" sz="4000" dirty="0" smtClean="0"/>
              <a:t>Arbeitsblätter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de-DE" sz="4000" dirty="0" smtClean="0"/>
              <a:t>Lerntagebuch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de-DE" sz="4000" dirty="0" smtClean="0"/>
              <a:t>Raum für Bewegung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de-DE" sz="4000" dirty="0" smtClean="0"/>
              <a:t>Spaziergang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de-DE" sz="4000" dirty="0" smtClean="0"/>
              <a:t>Snackpaket </a:t>
            </a:r>
            <a:endParaRPr lang="de-DE" sz="2400" dirty="0" smtClean="0"/>
          </a:p>
          <a:p>
            <a:endParaRPr lang="de-DE" sz="2400" dirty="0" smtClean="0"/>
          </a:p>
          <a:p>
            <a:r>
              <a:rPr lang="de-DE" sz="2400" dirty="0" smtClean="0"/>
              <a:t>Verstärktes Arbeiten in Kleingruppen:</a:t>
            </a:r>
            <a:r>
              <a:rPr lang="de-DE" sz="2400" baseline="0" dirty="0" smtClean="0"/>
              <a:t> e</a:t>
            </a:r>
            <a:r>
              <a:rPr lang="de-DE" dirty="0" smtClean="0"/>
              <a:t>s ist möglich, die Teilnehmenden im Vorfeld Breakout-Räumen zuzuordnen. </a:t>
            </a:r>
          </a:p>
          <a:p>
            <a:endParaRPr lang="de-DE" dirty="0"/>
          </a:p>
          <a:p>
            <a:pPr defTabSz="1749644"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7586">
              <a:defRPr/>
            </a:pPr>
            <a:fld id="{A8D1544D-F39A-4F55-BC21-9BE909A9BACC}" type="slidenum">
              <a:rPr lang="de-DE">
                <a:solidFill>
                  <a:prstClr val="black"/>
                </a:solidFill>
                <a:latin typeface="Calibri" panose="020F0502020204030204"/>
              </a:rPr>
              <a:pPr defTabSz="437586">
                <a:defRPr/>
              </a:pPr>
              <a:t>6</a:t>
            </a:fld>
            <a:endParaRPr lang="de-D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39678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58775" y="1241425"/>
            <a:ext cx="5951538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Online Formate: Workshop</a:t>
            </a:r>
          </a:p>
          <a:p>
            <a:endParaRPr lang="de-DE" dirty="0" smtClean="0"/>
          </a:p>
          <a:p>
            <a:r>
              <a:rPr lang="de-DE" dirty="0" smtClean="0"/>
              <a:t>Chat</a:t>
            </a:r>
          </a:p>
          <a:p>
            <a:endParaRPr lang="de-DE" dirty="0" smtClean="0"/>
          </a:p>
          <a:p>
            <a:r>
              <a:rPr lang="de-DE" dirty="0" err="1" smtClean="0"/>
              <a:t>Kommentierfunktion</a:t>
            </a:r>
            <a:r>
              <a:rPr lang="de-DE" dirty="0" smtClean="0"/>
              <a:t>.</a:t>
            </a:r>
            <a:r>
              <a:rPr lang="de-DE" baseline="0" dirty="0" smtClean="0"/>
              <a:t> Auf </a:t>
            </a:r>
            <a:r>
              <a:rPr lang="de-DE" baseline="0" dirty="0" err="1" smtClean="0"/>
              <a:t>Präsi</a:t>
            </a:r>
            <a:r>
              <a:rPr lang="de-DE" baseline="0" dirty="0" smtClean="0"/>
              <a:t> oder Whiteboard</a:t>
            </a:r>
          </a:p>
          <a:p>
            <a:endParaRPr lang="de-DE" dirty="0" smtClean="0"/>
          </a:p>
          <a:p>
            <a:r>
              <a:rPr lang="de-DE" dirty="0" err="1" smtClean="0"/>
              <a:t>BreakOutSessions</a:t>
            </a:r>
            <a:endParaRPr lang="de-DE" dirty="0" smtClean="0"/>
          </a:p>
          <a:p>
            <a:r>
              <a:rPr lang="de-DE" dirty="0" smtClean="0"/>
              <a:t>BOS Zuordnung erst wenn alle online  , </a:t>
            </a:r>
          </a:p>
          <a:p>
            <a:r>
              <a:rPr lang="de-DE" dirty="0" smtClean="0"/>
              <a:t>Die KG können vor Beginn des Seminares eingeteilt werden, wenn alle Mailadressen vorliegen. Praktischer ist es, wenn die TN online sind. </a:t>
            </a:r>
          </a:p>
          <a:p>
            <a:pPr lvl="0"/>
            <a:r>
              <a:rPr lang="de-DE" dirty="0" smtClean="0"/>
              <a:t>Host kann Nachricht an alle schreiben, TN können aber nicht antworten. </a:t>
            </a:r>
          </a:p>
          <a:p>
            <a:pPr lvl="0"/>
            <a:endParaRPr lang="de-DE" dirty="0" smtClean="0"/>
          </a:p>
          <a:p>
            <a:pPr marL="0" marR="0" lvl="0" indent="0" algn="l" defTabSz="1828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Kollaborative</a:t>
            </a:r>
            <a:r>
              <a:rPr lang="de-DE" dirty="0" smtClean="0"/>
              <a:t> </a:t>
            </a:r>
            <a:r>
              <a:rPr lang="de-DE" dirty="0" err="1" smtClean="0"/>
              <a:t>tools</a:t>
            </a:r>
            <a:r>
              <a:rPr lang="de-DE" dirty="0" smtClean="0"/>
              <a:t>: </a:t>
            </a:r>
            <a:r>
              <a:rPr lang="de-DE" dirty="0" err="1" smtClean="0"/>
              <a:t>scrumblr</a:t>
            </a:r>
            <a:r>
              <a:rPr lang="de-DE" dirty="0" smtClean="0"/>
              <a:t>, </a:t>
            </a:r>
            <a:r>
              <a:rPr lang="de-DE" dirty="0" err="1" smtClean="0"/>
              <a:t>padlet</a:t>
            </a:r>
            <a:r>
              <a:rPr lang="de-DE" dirty="0" smtClean="0"/>
              <a:t>, </a:t>
            </a:r>
            <a:r>
              <a:rPr lang="de-DE" dirty="0" err="1" smtClean="0"/>
              <a:t>edupad</a:t>
            </a:r>
            <a:r>
              <a:rPr lang="de-DE" dirty="0" smtClean="0"/>
              <a:t>, </a:t>
            </a:r>
            <a:r>
              <a:rPr lang="de-DE" dirty="0" err="1" smtClean="0"/>
              <a:t>flinga</a:t>
            </a:r>
            <a:r>
              <a:rPr lang="de-DE" dirty="0" smtClean="0"/>
              <a:t> </a:t>
            </a:r>
            <a:r>
              <a:rPr lang="de-DE" dirty="0" err="1" smtClean="0"/>
              <a:t>etc</a:t>
            </a:r>
            <a:r>
              <a:rPr lang="de-DE" dirty="0" smtClean="0"/>
              <a:t> für BÜNDNISSE!!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Umfragen über</a:t>
            </a:r>
            <a:r>
              <a:rPr lang="de-DE" baseline="0" dirty="0" smtClean="0"/>
              <a:t> zoom</a:t>
            </a:r>
            <a:endParaRPr lang="de-DE" dirty="0" smtClean="0"/>
          </a:p>
          <a:p>
            <a:endParaRPr lang="de-DE" dirty="0" smtClean="0"/>
          </a:p>
          <a:p>
            <a:pPr marL="0" indent="0" defTabSz="1828068">
              <a:buFont typeface="Arial" panose="020B0604020202020204" pitchFamily="34" charset="0"/>
              <a:buNone/>
              <a:defRPr/>
            </a:pPr>
            <a:r>
              <a:rPr lang="en-US" sz="4000" dirty="0" err="1" smtClean="0"/>
              <a:t>Relevanz</a:t>
            </a:r>
            <a:r>
              <a:rPr lang="en-US" sz="4000" dirty="0" smtClean="0"/>
              <a:t> </a:t>
            </a:r>
            <a:r>
              <a:rPr lang="en-US" sz="4000" dirty="0" err="1" smtClean="0"/>
              <a:t>informeller</a:t>
            </a:r>
            <a:r>
              <a:rPr lang="en-US" sz="4000" dirty="0" smtClean="0"/>
              <a:t> </a:t>
            </a:r>
            <a:r>
              <a:rPr lang="en-US" sz="4000" dirty="0" err="1" smtClean="0"/>
              <a:t>Räume</a:t>
            </a:r>
            <a:r>
              <a:rPr lang="en-US" sz="4000" dirty="0" smtClean="0"/>
              <a:t>: BÜNDNISSE</a:t>
            </a:r>
          </a:p>
          <a:p>
            <a:pPr marL="1028700" lvl="1" indent="-571500" defTabSz="1828068">
              <a:buFont typeface="Arial" panose="020B0604020202020204" pitchFamily="34" charset="0"/>
              <a:buChar char="•"/>
              <a:defRPr/>
            </a:pPr>
            <a:r>
              <a:rPr lang="en-US" sz="4000" dirty="0" err="1" smtClean="0"/>
              <a:t>Pausenraum</a:t>
            </a:r>
            <a:endParaRPr lang="en-US" sz="4000" dirty="0" smtClean="0"/>
          </a:p>
          <a:p>
            <a:pPr marL="1028700" lvl="1" indent="-571500" defTabSz="1828068">
              <a:buFont typeface="Arial" panose="020B0604020202020204" pitchFamily="34" charset="0"/>
              <a:buChar char="•"/>
              <a:defRPr/>
            </a:pPr>
            <a:r>
              <a:rPr lang="en-US" sz="4000" dirty="0" err="1" smtClean="0"/>
              <a:t>gemeinsame</a:t>
            </a:r>
            <a:r>
              <a:rPr lang="en-US" sz="4000" dirty="0" smtClean="0"/>
              <a:t> Playlist</a:t>
            </a:r>
          </a:p>
          <a:p>
            <a:pPr marL="1028700" lvl="1" indent="-571500" defTabSz="1828068">
              <a:buFont typeface="Arial" panose="020B0604020202020204" pitchFamily="34" charset="0"/>
              <a:buChar char="•"/>
              <a:defRPr/>
            </a:pPr>
            <a:r>
              <a:rPr lang="en-US" sz="4000" dirty="0" err="1" smtClean="0"/>
              <a:t>gemeinsames</a:t>
            </a:r>
            <a:r>
              <a:rPr lang="en-US" sz="4000" dirty="0" smtClean="0"/>
              <a:t> </a:t>
            </a:r>
            <a:r>
              <a:rPr lang="en-US" sz="4000" dirty="0" err="1" smtClean="0"/>
              <a:t>Zeichnen</a:t>
            </a:r>
            <a:r>
              <a:rPr lang="en-US" sz="4000" dirty="0" smtClean="0"/>
              <a:t> </a:t>
            </a:r>
            <a:endParaRPr lang="de-DE" dirty="0"/>
          </a:p>
          <a:p>
            <a:pPr defTabSz="1749644"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7586">
              <a:defRPr/>
            </a:pPr>
            <a:fld id="{A8D1544D-F39A-4F55-BC21-9BE909A9BACC}" type="slidenum">
              <a:rPr lang="de-DE">
                <a:solidFill>
                  <a:prstClr val="black"/>
                </a:solidFill>
                <a:latin typeface="Calibri" panose="020F0502020204030204"/>
              </a:rPr>
              <a:pPr defTabSz="437586">
                <a:defRPr/>
              </a:pPr>
              <a:t>7</a:t>
            </a:fld>
            <a:endParaRPr lang="de-D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39770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58775" y="1241425"/>
            <a:ext cx="5951538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Do‘s</a:t>
            </a:r>
            <a:r>
              <a:rPr lang="de-DE" dirty="0" smtClean="0"/>
              <a:t>_</a:t>
            </a:r>
          </a:p>
          <a:p>
            <a:r>
              <a:rPr lang="de-DE" dirty="0" smtClean="0"/>
              <a:t>Viele </a:t>
            </a:r>
            <a:r>
              <a:rPr lang="de-DE" dirty="0"/>
              <a:t>Pausen, viel Interaktion, wenn möglich auch </a:t>
            </a:r>
            <a:r>
              <a:rPr lang="de-DE" dirty="0" smtClean="0"/>
              <a:t>Bewegung;</a:t>
            </a:r>
          </a:p>
          <a:p>
            <a:r>
              <a:rPr lang="de-DE" dirty="0" smtClean="0"/>
              <a:t>Sicherheitsgefühl </a:t>
            </a:r>
            <a:r>
              <a:rPr lang="de-DE" dirty="0"/>
              <a:t>für alle (Datenschutzhinweise &amp; Möglichkeit immer nachzufragen…); Bei mitschnitten – Einwilligung; bei Weitergabe von </a:t>
            </a:r>
            <a:r>
              <a:rPr lang="de-DE" dirty="0" err="1"/>
              <a:t>ppt</a:t>
            </a:r>
            <a:r>
              <a:rPr lang="de-DE" dirty="0"/>
              <a:t> Bildrechte etc</a:t>
            </a:r>
            <a:r>
              <a:rPr lang="de-DE" dirty="0" smtClean="0"/>
              <a:t>.;</a:t>
            </a:r>
          </a:p>
          <a:p>
            <a:r>
              <a:rPr lang="de-DE" dirty="0" smtClean="0"/>
              <a:t>gewisser </a:t>
            </a:r>
            <a:r>
              <a:rPr lang="de-DE" dirty="0"/>
              <a:t>Anspruch an Technik (großer Screen oder zwei Monitore; Mikro u.U. Kamera, Mikro…) 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Arbeitsteilung</a:t>
            </a:r>
            <a:r>
              <a:rPr lang="de-DE" dirty="0"/>
              <a:t>, wenn möglich – Co-Host Rechte vergeben und eine weitere Person z.B. den Chat mitlesen lassen und Redeliste führen </a:t>
            </a:r>
            <a:endParaRPr lang="de-DE" dirty="0" smtClean="0"/>
          </a:p>
          <a:p>
            <a:pPr marL="0" marR="0" indent="0" algn="l" defTabSz="1828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Kollaboratives</a:t>
            </a:r>
            <a:r>
              <a:rPr lang="en-US" sz="2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Arbeiten</a:t>
            </a:r>
            <a:r>
              <a:rPr lang="en-US" sz="2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en-US" sz="2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geteilte</a:t>
            </a:r>
            <a:r>
              <a:rPr lang="en-US" sz="2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Dokumente</a:t>
            </a:r>
            <a:r>
              <a:rPr lang="en-US" sz="2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2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gleich</a:t>
            </a:r>
            <a:r>
              <a:rPr lang="en-US" sz="2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genauer</a:t>
            </a:r>
            <a:r>
              <a:rPr lang="en-US" sz="2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Blick</a:t>
            </a:r>
            <a:r>
              <a:rPr lang="en-US" sz="2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darauf</a:t>
            </a:r>
            <a:endParaRPr lang="en-US" sz="24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1828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1828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1828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keep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simple – weitere digitale </a:t>
            </a:r>
            <a:r>
              <a:rPr lang="de-DE" dirty="0" err="1" smtClean="0"/>
              <a:t>tools</a:t>
            </a:r>
            <a:r>
              <a:rPr lang="de-DE" dirty="0" smtClean="0"/>
              <a:t>, nur wenn nötig</a:t>
            </a:r>
            <a:endParaRPr lang="de-DE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pPr defTabSz="1749644"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37586">
              <a:defRPr/>
            </a:pPr>
            <a:fld id="{A8D1544D-F39A-4F55-BC21-9BE909A9BACC}" type="slidenum">
              <a:rPr lang="de-DE">
                <a:solidFill>
                  <a:prstClr val="black"/>
                </a:solidFill>
                <a:latin typeface="Calibri" panose="020F0502020204030204"/>
              </a:rPr>
              <a:pPr defTabSz="437586">
                <a:defRPr/>
              </a:pPr>
              <a:t>8</a:t>
            </a:fld>
            <a:endParaRPr lang="de-D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34523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58775" y="1241425"/>
            <a:ext cx="5951538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Don‘ts: </a:t>
            </a:r>
          </a:p>
          <a:p>
            <a:r>
              <a:rPr lang="de-DE" dirty="0"/>
              <a:t>zu lange frontalvorträge; </a:t>
            </a:r>
            <a:endParaRPr lang="de-DE" dirty="0" smtClean="0"/>
          </a:p>
          <a:p>
            <a:endParaRPr lang="de-DE" dirty="0" smtClean="0"/>
          </a:p>
          <a:p>
            <a:pPr lvl="0"/>
            <a:r>
              <a:rPr lang="de-DE" dirty="0" smtClean="0"/>
              <a:t>• Input und Vorträge unterschiedlich gestalten (PowerPoint/</a:t>
            </a:r>
            <a:r>
              <a:rPr lang="de-DE" dirty="0" err="1" smtClean="0"/>
              <a:t>Prezi</a:t>
            </a:r>
            <a:r>
              <a:rPr lang="de-DE" dirty="0" smtClean="0"/>
              <a:t>, Flipchart, Bilder… etc.) und als PDF parat haben, um sie über den Bildschirm zu teilen. </a:t>
            </a:r>
          </a:p>
          <a:p>
            <a:r>
              <a:rPr lang="de-DE" dirty="0" smtClean="0"/>
              <a:t>Wenn PowerPoint: Denkt an schöne Bilder im Hintergrund, es schadet nicht. Und wie im echten Leben, nicht zu lang und nicht zu viel Inhalt auf die Präsentationsfolien. </a:t>
            </a:r>
          </a:p>
          <a:p>
            <a:pPr lvl="0"/>
            <a:r>
              <a:rPr lang="de-DE" dirty="0" smtClean="0"/>
              <a:t>• Und dann „Bildschirm </a:t>
            </a:r>
          </a:p>
          <a:p>
            <a:endParaRPr lang="de-DE" dirty="0" smtClean="0"/>
          </a:p>
          <a:p>
            <a:endParaRPr lang="de-DE" dirty="0"/>
          </a:p>
          <a:p>
            <a:r>
              <a:rPr lang="de-DE" dirty="0"/>
              <a:t>schlechte Internetverbindung; schlechte Soundqualität ; </a:t>
            </a:r>
          </a:p>
          <a:p>
            <a:r>
              <a:rPr lang="de-DE" dirty="0"/>
              <a:t>Tool </a:t>
            </a:r>
            <a:r>
              <a:rPr lang="de-DE" dirty="0" err="1" smtClean="0"/>
              <a:t>hopping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Don‘t</a:t>
            </a:r>
            <a:r>
              <a:rPr lang="de-DE" dirty="0" smtClean="0"/>
              <a:t> </a:t>
            </a:r>
            <a:r>
              <a:rPr lang="de-DE" dirty="0" err="1"/>
              <a:t>panic</a:t>
            </a:r>
            <a:r>
              <a:rPr lang="de-DE" dirty="0"/>
              <a:t>! Es gibt immer Pannen egal </a:t>
            </a:r>
            <a:r>
              <a:rPr lang="de-DE" dirty="0" smtClean="0"/>
              <a:t>ob </a:t>
            </a:r>
            <a:r>
              <a:rPr lang="de-DE" dirty="0"/>
              <a:t>mit oder ohne Tech, aber mit Tech gibt es sie definitiv immer </a:t>
            </a:r>
          </a:p>
          <a:p>
            <a:endParaRPr lang="de-DE" dirty="0"/>
          </a:p>
          <a:p>
            <a:pPr defTabSz="1749644">
              <a:defRPr/>
            </a:pPr>
            <a:r>
              <a:rPr lang="de-DE" sz="2300" dirty="0">
                <a:latin typeface="DejaVu Sans Condensed" panose="020B06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GIBT ES HIERZU NOCH FRAGEN?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719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 BY-NC-SA Rech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67827BD-FECB-479D-8DCD-F859A3D86E0F}"/>
              </a:ext>
            </a:extLst>
          </p:cNvPr>
          <p:cNvGrpSpPr/>
          <p:nvPr userDrawn="1"/>
        </p:nvGrpSpPr>
        <p:grpSpPr>
          <a:xfrm>
            <a:off x="16349443" y="13163711"/>
            <a:ext cx="8028207" cy="707886"/>
            <a:chOff x="816854" y="12977099"/>
            <a:chExt cx="8028207" cy="707886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49B46A47-8686-4608-82DD-8C3AAC3BEC08}"/>
                </a:ext>
              </a:extLst>
            </p:cNvPr>
            <p:cNvSpPr/>
            <p:nvPr userDrawn="1"/>
          </p:nvSpPr>
          <p:spPr>
            <a:xfrm>
              <a:off x="816854" y="12977099"/>
              <a:ext cx="802820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de-DE" sz="2000" dirty="0">
                  <a:solidFill>
                    <a:schemeClr val="accent3"/>
                  </a:solidFill>
                  <a:latin typeface="DejaVu Sans Condensed" panose="020B0606030804020204" pitchFamily="34" charset="0"/>
                </a:rPr>
                <a:t>     BY-NC-SA </a:t>
              </a:r>
              <a:r>
                <a:rPr lang="de-DE" sz="2000" b="1" dirty="0" err="1">
                  <a:solidFill>
                    <a:schemeClr val="tx1"/>
                  </a:solidFill>
                  <a:latin typeface="DejaVu Sans Condensed" panose="020B0606030804020204" pitchFamily="34" charset="0"/>
                </a:rPr>
                <a:t>basa</a:t>
              </a:r>
              <a:r>
                <a:rPr lang="de-DE" sz="2000" b="1" dirty="0">
                  <a:solidFill>
                    <a:schemeClr val="tx1"/>
                  </a:solidFill>
                  <a:latin typeface="DejaVu Sans Condensed" panose="020B0606030804020204" pitchFamily="34" charset="0"/>
                </a:rPr>
                <a:t> e.V. | Bildungsstätte Alte Schule Anspach</a:t>
              </a:r>
            </a:p>
            <a:p>
              <a:pPr algn="l"/>
              <a:endParaRPr lang="de-DE" sz="2000" dirty="0">
                <a:solidFill>
                  <a:schemeClr val="accent3"/>
                </a:solidFill>
                <a:latin typeface="DejaVu Sans Condensed" panose="020B0606030804020204" pitchFamily="34" charset="0"/>
              </a:endParaRPr>
            </a:p>
          </p:txBody>
        </p: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45E28547-4206-4512-8EA6-DC62445047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855" y="12977100"/>
              <a:ext cx="378900" cy="378900"/>
            </a:xfrm>
            <a:prstGeom prst="rect">
              <a:avLst/>
            </a:prstGeom>
          </p:spPr>
        </p:pic>
      </p:grpSp>
      <p:sp>
        <p:nvSpPr>
          <p:cNvPr id="7" name="L-Form 6">
            <a:extLst>
              <a:ext uri="{FF2B5EF4-FFF2-40B4-BE49-F238E27FC236}">
                <a16:creationId xmlns:a16="http://schemas.microsoft.com/office/drawing/2014/main" id="{1E02F719-F14D-4FD6-A7F7-F6E9F62BFB61}"/>
              </a:ext>
            </a:extLst>
          </p:cNvPr>
          <p:cNvSpPr/>
          <p:nvPr userDrawn="1"/>
        </p:nvSpPr>
        <p:spPr>
          <a:xfrm>
            <a:off x="0" y="12074769"/>
            <a:ext cx="1641096" cy="1641231"/>
          </a:xfrm>
          <a:prstGeom prst="corner">
            <a:avLst>
              <a:gd name="adj1" fmla="val 41379"/>
              <a:gd name="adj2" fmla="val 41055"/>
            </a:avLst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hteck 7">
            <a:hlinkClick r:id="" action="ppaction://noaction"/>
            <a:extLst>
              <a:ext uri="{FF2B5EF4-FFF2-40B4-BE49-F238E27FC236}">
                <a16:creationId xmlns:a16="http://schemas.microsoft.com/office/drawing/2014/main" id="{EB805E6B-7983-489B-8DCC-8FF8A72FBCB3}"/>
              </a:ext>
            </a:extLst>
          </p:cNvPr>
          <p:cNvSpPr/>
          <p:nvPr userDrawn="1"/>
        </p:nvSpPr>
        <p:spPr>
          <a:xfrm>
            <a:off x="17896448" y="13138752"/>
            <a:ext cx="6126481" cy="378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hteck 8">
            <a:hlinkClick r:id="" action="ppaction://noaction"/>
            <a:extLst>
              <a:ext uri="{FF2B5EF4-FFF2-40B4-BE49-F238E27FC236}">
                <a16:creationId xmlns:a16="http://schemas.microsoft.com/office/drawing/2014/main" id="{6ACDA894-7E0A-4820-9038-7E8CDE0CEB24}"/>
              </a:ext>
            </a:extLst>
          </p:cNvPr>
          <p:cNvSpPr/>
          <p:nvPr userDrawn="1"/>
        </p:nvSpPr>
        <p:spPr>
          <a:xfrm>
            <a:off x="16349442" y="13138752"/>
            <a:ext cx="1521398" cy="378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668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8849032" y="12946084"/>
            <a:ext cx="6679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>
                <a:solidFill>
                  <a:schemeClr val="accent3"/>
                </a:solidFill>
                <a:latin typeface="DejaVu Sans Condensed" panose="020B0606030804020204" pitchFamily="34" charset="0"/>
              </a:rPr>
              <a:t>© 2006 – 2016       </a:t>
            </a:r>
            <a:r>
              <a:rPr lang="de-DE" sz="2000" b="1" dirty="0">
                <a:solidFill>
                  <a:schemeClr val="tx1"/>
                </a:solidFill>
                <a:latin typeface="DejaVu Sans Condensed" panose="020B0606030804020204" pitchFamily="34" charset="0"/>
              </a:rPr>
              <a:t>YOUR COMPANY</a:t>
            </a:r>
          </a:p>
          <a:p>
            <a:pPr algn="ctr"/>
            <a:endParaRPr lang="de-DE" sz="2000" dirty="0">
              <a:solidFill>
                <a:schemeClr val="accent3"/>
              </a:solidFill>
              <a:latin typeface="DejaVu Sans Condensed" panose="020B0606030804020204" pitchFamily="34" charset="0"/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1032388" y="12699118"/>
            <a:ext cx="5692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Mr. John Doe</a:t>
            </a:r>
            <a:r>
              <a:rPr lang="en-US" sz="1600" dirty="0">
                <a:solidFill>
                  <a:schemeClr val="accent3"/>
                </a:solidFill>
              </a:rPr>
              <a:t/>
            </a:r>
            <a:br>
              <a:rPr lang="en-US" sz="1600" dirty="0">
                <a:solidFill>
                  <a:schemeClr val="accent3"/>
                </a:solidFill>
              </a:rPr>
            </a:br>
            <a:r>
              <a:rPr lang="en-US" sz="1800" b="0" i="0" kern="1200" dirty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c/o Cynthia </a:t>
            </a:r>
            <a:r>
              <a:rPr lang="en-US" sz="1800" b="0" i="0" kern="1200" dirty="0" err="1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Sampleperson</a:t>
            </a:r>
            <a:endParaRPr lang="de-DE" sz="1500" dirty="0">
              <a:solidFill>
                <a:schemeClr val="accent3"/>
              </a:solidFill>
              <a:latin typeface="DejaVu Sans Condensed" panose="020B0606030804020204" pitchFamily="34" charset="0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4365523" y="12699118"/>
            <a:ext cx="5692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0" i="0" kern="1200" dirty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123 Sample Drive</a:t>
            </a:r>
            <a:r>
              <a:rPr lang="en-US" sz="1600" dirty="0">
                <a:solidFill>
                  <a:schemeClr val="accent3"/>
                </a:solidFill>
              </a:rPr>
              <a:t/>
            </a:r>
            <a:br>
              <a:rPr lang="en-US" sz="1600" dirty="0">
                <a:solidFill>
                  <a:schemeClr val="accent3"/>
                </a:solidFill>
              </a:rPr>
            </a:br>
            <a:r>
              <a:rPr lang="en-US" sz="1800" b="0" i="0" kern="1200" dirty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Rockford, IL 61109</a:t>
            </a:r>
            <a:endParaRPr lang="de-DE" sz="1500" dirty="0">
              <a:solidFill>
                <a:schemeClr val="accent3"/>
              </a:solidFill>
              <a:latin typeface="DejaVu Sans Condensed" panose="020B06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955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717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753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AEF52C8-3F57-40C4-95C2-E82BC3FED64B}"/>
              </a:ext>
            </a:extLst>
          </p:cNvPr>
          <p:cNvGrpSpPr/>
          <p:nvPr userDrawn="1"/>
        </p:nvGrpSpPr>
        <p:grpSpPr>
          <a:xfrm>
            <a:off x="1861883" y="13101898"/>
            <a:ext cx="8028207" cy="707886"/>
            <a:chOff x="816854" y="12977099"/>
            <a:chExt cx="8028207" cy="707886"/>
          </a:xfrm>
        </p:grpSpPr>
        <p:sp>
          <p:nvSpPr>
            <p:cNvPr id="4" name="Rechteck 3"/>
            <p:cNvSpPr/>
            <p:nvPr userDrawn="1"/>
          </p:nvSpPr>
          <p:spPr>
            <a:xfrm>
              <a:off x="816854" y="12977099"/>
              <a:ext cx="802820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de-DE" sz="2000" dirty="0">
                  <a:solidFill>
                    <a:schemeClr val="accent3"/>
                  </a:solidFill>
                  <a:latin typeface="DejaVu Sans Condensed" panose="020B0606030804020204" pitchFamily="34" charset="0"/>
                </a:rPr>
                <a:t>     </a:t>
              </a:r>
              <a:r>
                <a:rPr lang="de-DE" sz="2000" u="none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DejaVu Sans Condensed" panose="020B0606030804020204" pitchFamily="34" charset="0"/>
                </a:rPr>
                <a:t>BY-NC-SA</a:t>
              </a:r>
              <a:r>
                <a:rPr lang="de-DE" sz="2000" dirty="0">
                  <a:solidFill>
                    <a:schemeClr val="accent3"/>
                  </a:solidFill>
                  <a:latin typeface="DejaVu Sans Condensed" panose="020B0606030804020204" pitchFamily="34" charset="0"/>
                </a:rPr>
                <a:t> </a:t>
              </a:r>
              <a:r>
                <a:rPr lang="de-DE" sz="2000" b="1" dirty="0" err="1">
                  <a:solidFill>
                    <a:schemeClr val="tx1"/>
                  </a:solidFill>
                  <a:latin typeface="DejaVu Sans Condensed" panose="020B0606030804020204" pitchFamily="34" charset="0"/>
                </a:rPr>
                <a:t>basa</a:t>
              </a:r>
              <a:r>
                <a:rPr lang="de-DE" sz="2000" b="1" dirty="0">
                  <a:solidFill>
                    <a:schemeClr val="tx1"/>
                  </a:solidFill>
                  <a:latin typeface="DejaVu Sans Condensed" panose="020B0606030804020204" pitchFamily="34" charset="0"/>
                </a:rPr>
                <a:t> e.V. | Bildungsstätte Alte Schule Anspach</a:t>
              </a:r>
            </a:p>
            <a:p>
              <a:pPr algn="l"/>
              <a:endParaRPr lang="de-DE" sz="2000" dirty="0">
                <a:solidFill>
                  <a:schemeClr val="accent3"/>
                </a:solidFill>
                <a:latin typeface="DejaVu Sans Condensed" panose="020B0606030804020204" pitchFamily="34" charset="0"/>
              </a:endParaRPr>
            </a:p>
          </p:txBody>
        </p:sp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338925DD-EF61-4D88-898D-4598C397D9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855" y="12977100"/>
              <a:ext cx="378900" cy="378900"/>
            </a:xfrm>
            <a:prstGeom prst="rect">
              <a:avLst/>
            </a:prstGeom>
          </p:spPr>
        </p:pic>
      </p:grpSp>
      <p:sp>
        <p:nvSpPr>
          <p:cNvPr id="6" name="L-Form 5">
            <a:extLst>
              <a:ext uri="{FF2B5EF4-FFF2-40B4-BE49-F238E27FC236}">
                <a16:creationId xmlns:a16="http://schemas.microsoft.com/office/drawing/2014/main" id="{F99942C3-6DC0-4150-B61D-1CD57F35F63B}"/>
              </a:ext>
            </a:extLst>
          </p:cNvPr>
          <p:cNvSpPr/>
          <p:nvPr userDrawn="1"/>
        </p:nvSpPr>
        <p:spPr>
          <a:xfrm>
            <a:off x="0" y="12074769"/>
            <a:ext cx="1641096" cy="1641231"/>
          </a:xfrm>
          <a:prstGeom prst="corner">
            <a:avLst>
              <a:gd name="adj1" fmla="val 41379"/>
              <a:gd name="adj2" fmla="val 41055"/>
            </a:avLst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hteck 1">
            <a:hlinkClick r:id="" action="ppaction://noaction"/>
            <a:extLst>
              <a:ext uri="{FF2B5EF4-FFF2-40B4-BE49-F238E27FC236}">
                <a16:creationId xmlns:a16="http://schemas.microsoft.com/office/drawing/2014/main" id="{7F56F739-D78A-4E68-BE62-D1044CC74A32}"/>
              </a:ext>
            </a:extLst>
          </p:cNvPr>
          <p:cNvSpPr/>
          <p:nvPr userDrawn="1"/>
        </p:nvSpPr>
        <p:spPr>
          <a:xfrm>
            <a:off x="1861882" y="13101897"/>
            <a:ext cx="1521398" cy="378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hteck 7">
            <a:hlinkClick r:id="" action="ppaction://noaction"/>
            <a:extLst>
              <a:ext uri="{FF2B5EF4-FFF2-40B4-BE49-F238E27FC236}">
                <a16:creationId xmlns:a16="http://schemas.microsoft.com/office/drawing/2014/main" id="{C391AD6C-8E2E-43D5-B1A5-54401A6EB15C}"/>
              </a:ext>
            </a:extLst>
          </p:cNvPr>
          <p:cNvSpPr/>
          <p:nvPr userDrawn="1"/>
        </p:nvSpPr>
        <p:spPr>
          <a:xfrm>
            <a:off x="3383279" y="13101897"/>
            <a:ext cx="6126481" cy="378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8759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67827BD-FECB-479D-8DCD-F859A3D86E0F}"/>
              </a:ext>
            </a:extLst>
          </p:cNvPr>
          <p:cNvGrpSpPr/>
          <p:nvPr userDrawn="1"/>
        </p:nvGrpSpPr>
        <p:grpSpPr>
          <a:xfrm>
            <a:off x="16349443" y="13163711"/>
            <a:ext cx="8028207" cy="707886"/>
            <a:chOff x="816854" y="12977099"/>
            <a:chExt cx="8028207" cy="707886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49B46A47-8686-4608-82DD-8C3AAC3BEC08}"/>
                </a:ext>
              </a:extLst>
            </p:cNvPr>
            <p:cNvSpPr/>
            <p:nvPr userDrawn="1"/>
          </p:nvSpPr>
          <p:spPr>
            <a:xfrm>
              <a:off x="816854" y="12977099"/>
              <a:ext cx="802820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de-DE" sz="2000" dirty="0">
                  <a:solidFill>
                    <a:schemeClr val="accent3"/>
                  </a:solidFill>
                  <a:latin typeface="DejaVu Sans Condensed" panose="020B0606030804020204" pitchFamily="34" charset="0"/>
                </a:rPr>
                <a:t>     BY-NC-SA </a:t>
              </a:r>
              <a:r>
                <a:rPr lang="de-DE" sz="2000" b="1" dirty="0" err="1">
                  <a:solidFill>
                    <a:schemeClr val="tx1"/>
                  </a:solidFill>
                  <a:latin typeface="DejaVu Sans Condensed" panose="020B0606030804020204" pitchFamily="34" charset="0"/>
                </a:rPr>
                <a:t>basa</a:t>
              </a:r>
              <a:r>
                <a:rPr lang="de-DE" sz="2000" b="1" dirty="0">
                  <a:solidFill>
                    <a:schemeClr val="tx1"/>
                  </a:solidFill>
                  <a:latin typeface="DejaVu Sans Condensed" panose="020B0606030804020204" pitchFamily="34" charset="0"/>
                </a:rPr>
                <a:t> e.V. | Bildungsstätte Alte Schule Anspach</a:t>
              </a:r>
            </a:p>
            <a:p>
              <a:pPr algn="l"/>
              <a:endParaRPr lang="de-DE" sz="2000" dirty="0">
                <a:solidFill>
                  <a:schemeClr val="accent3"/>
                </a:solidFill>
                <a:latin typeface="DejaVu Sans Condensed" panose="020B0606030804020204" pitchFamily="34" charset="0"/>
              </a:endParaRPr>
            </a:p>
          </p:txBody>
        </p: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45E28547-4206-4512-8EA6-DC62445047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855" y="12977100"/>
              <a:ext cx="378900" cy="378900"/>
            </a:xfrm>
            <a:prstGeom prst="rect">
              <a:avLst/>
            </a:prstGeom>
          </p:spPr>
        </p:pic>
      </p:grpSp>
      <p:sp>
        <p:nvSpPr>
          <p:cNvPr id="7" name="L-Form 6">
            <a:extLst>
              <a:ext uri="{FF2B5EF4-FFF2-40B4-BE49-F238E27FC236}">
                <a16:creationId xmlns:a16="http://schemas.microsoft.com/office/drawing/2014/main" id="{1E02F719-F14D-4FD6-A7F7-F6E9F62BFB61}"/>
              </a:ext>
            </a:extLst>
          </p:cNvPr>
          <p:cNvSpPr/>
          <p:nvPr userDrawn="1"/>
        </p:nvSpPr>
        <p:spPr>
          <a:xfrm>
            <a:off x="0" y="12074769"/>
            <a:ext cx="1641096" cy="1641231"/>
          </a:xfrm>
          <a:prstGeom prst="corner">
            <a:avLst>
              <a:gd name="adj1" fmla="val 41379"/>
              <a:gd name="adj2" fmla="val 41055"/>
            </a:avLst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hteck 7">
            <a:hlinkClick r:id="" action="ppaction://noaction"/>
            <a:extLst>
              <a:ext uri="{FF2B5EF4-FFF2-40B4-BE49-F238E27FC236}">
                <a16:creationId xmlns:a16="http://schemas.microsoft.com/office/drawing/2014/main" id="{EB805E6B-7983-489B-8DCC-8FF8A72FBCB3}"/>
              </a:ext>
            </a:extLst>
          </p:cNvPr>
          <p:cNvSpPr/>
          <p:nvPr userDrawn="1"/>
        </p:nvSpPr>
        <p:spPr>
          <a:xfrm>
            <a:off x="17896448" y="13138752"/>
            <a:ext cx="6126481" cy="378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hteck 8">
            <a:hlinkClick r:id="rId3" action="ppaction://hlinksldjump"/>
            <a:extLst>
              <a:ext uri="{FF2B5EF4-FFF2-40B4-BE49-F238E27FC236}">
                <a16:creationId xmlns:a16="http://schemas.microsoft.com/office/drawing/2014/main" id="{6ACDA894-7E0A-4820-9038-7E8CDE0CEB24}"/>
              </a:ext>
            </a:extLst>
          </p:cNvPr>
          <p:cNvSpPr/>
          <p:nvPr userDrawn="1"/>
        </p:nvSpPr>
        <p:spPr>
          <a:xfrm>
            <a:off x="16349442" y="13138752"/>
            <a:ext cx="1521398" cy="378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7445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>
          <a:xfrm>
            <a:off x="12152671" y="0"/>
            <a:ext cx="8598491" cy="13716000"/>
          </a:xfrm>
          <a:custGeom>
            <a:avLst/>
            <a:gdLst>
              <a:gd name="connsiteX0" fmla="*/ 0 w 8598491"/>
              <a:gd name="connsiteY0" fmla="*/ 0 h 13716000"/>
              <a:gd name="connsiteX1" fmla="*/ 8598491 w 8598491"/>
              <a:gd name="connsiteY1" fmla="*/ 0 h 13716000"/>
              <a:gd name="connsiteX2" fmla="*/ 8598491 w 8598491"/>
              <a:gd name="connsiteY2" fmla="*/ 13716000 h 13716000"/>
              <a:gd name="connsiteX3" fmla="*/ 0 w 859849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8491" h="13716000">
                <a:moveTo>
                  <a:pt x="0" y="0"/>
                </a:moveTo>
                <a:lnTo>
                  <a:pt x="8598491" y="0"/>
                </a:lnTo>
                <a:lnTo>
                  <a:pt x="859849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2268F7A-BE88-4EA7-9C5D-1F7AE36F778A}"/>
              </a:ext>
            </a:extLst>
          </p:cNvPr>
          <p:cNvGrpSpPr/>
          <p:nvPr userDrawn="1"/>
        </p:nvGrpSpPr>
        <p:grpSpPr>
          <a:xfrm>
            <a:off x="1861883" y="13101898"/>
            <a:ext cx="8028207" cy="707886"/>
            <a:chOff x="816854" y="12977099"/>
            <a:chExt cx="8028207" cy="707886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5A90EAF9-F108-472B-904F-A39232381CBA}"/>
                </a:ext>
              </a:extLst>
            </p:cNvPr>
            <p:cNvSpPr/>
            <p:nvPr userDrawn="1"/>
          </p:nvSpPr>
          <p:spPr>
            <a:xfrm>
              <a:off x="816854" y="12977099"/>
              <a:ext cx="802820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de-DE" sz="2000" dirty="0">
                  <a:solidFill>
                    <a:schemeClr val="accent3"/>
                  </a:solidFill>
                  <a:latin typeface="DejaVu Sans Condensed" panose="020B0606030804020204" pitchFamily="34" charset="0"/>
                </a:rPr>
                <a:t>     BY-NC-SA </a:t>
              </a:r>
              <a:r>
                <a:rPr lang="de-DE" sz="2000" b="1" dirty="0" err="1">
                  <a:solidFill>
                    <a:schemeClr val="tx1"/>
                  </a:solidFill>
                  <a:latin typeface="DejaVu Sans Condensed" panose="020B0606030804020204" pitchFamily="34" charset="0"/>
                </a:rPr>
                <a:t>basa</a:t>
              </a:r>
              <a:r>
                <a:rPr lang="de-DE" sz="2000" b="1" dirty="0">
                  <a:solidFill>
                    <a:schemeClr val="tx1"/>
                  </a:solidFill>
                  <a:latin typeface="DejaVu Sans Condensed" panose="020B0606030804020204" pitchFamily="34" charset="0"/>
                </a:rPr>
                <a:t> e.V. | Bildungsstätte Alte Schule Anspach</a:t>
              </a:r>
            </a:p>
            <a:p>
              <a:pPr algn="l"/>
              <a:endParaRPr lang="de-DE" sz="2000" dirty="0">
                <a:solidFill>
                  <a:schemeClr val="accent3"/>
                </a:solidFill>
                <a:latin typeface="DejaVu Sans Condensed" panose="020B0606030804020204" pitchFamily="34" charset="0"/>
              </a:endParaRP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1AB91A26-C8D9-42FE-9F09-B6C392BAC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855" y="12977100"/>
              <a:ext cx="378900" cy="378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4316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9A6CA7BC-8105-45A3-9C3F-6C7D1A639FE5}"/>
              </a:ext>
            </a:extLst>
          </p:cNvPr>
          <p:cNvGrpSpPr/>
          <p:nvPr userDrawn="1"/>
        </p:nvGrpSpPr>
        <p:grpSpPr>
          <a:xfrm>
            <a:off x="15675854" y="12977099"/>
            <a:ext cx="8028207" cy="707886"/>
            <a:chOff x="816854" y="12977099"/>
            <a:chExt cx="8028207" cy="707886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5CFF4C63-9320-4B74-8340-8EDB48980F63}"/>
                </a:ext>
              </a:extLst>
            </p:cNvPr>
            <p:cNvSpPr/>
            <p:nvPr userDrawn="1"/>
          </p:nvSpPr>
          <p:spPr>
            <a:xfrm>
              <a:off x="816854" y="12977099"/>
              <a:ext cx="802820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de-DE" sz="2000" dirty="0">
                  <a:solidFill>
                    <a:schemeClr val="accent3"/>
                  </a:solidFill>
                  <a:latin typeface="DejaVu Sans Condensed" panose="020B0606030804020204" pitchFamily="34" charset="0"/>
                </a:rPr>
                <a:t>     BY-NC-SA </a:t>
              </a:r>
              <a:r>
                <a:rPr lang="de-DE" sz="2000" b="1" dirty="0" err="1">
                  <a:solidFill>
                    <a:schemeClr val="tx1"/>
                  </a:solidFill>
                  <a:latin typeface="DejaVu Sans Condensed" panose="020B0606030804020204" pitchFamily="34" charset="0"/>
                </a:rPr>
                <a:t>basa</a:t>
              </a:r>
              <a:r>
                <a:rPr lang="de-DE" sz="2000" b="1" dirty="0">
                  <a:solidFill>
                    <a:schemeClr val="tx1"/>
                  </a:solidFill>
                  <a:latin typeface="DejaVu Sans Condensed" panose="020B0606030804020204" pitchFamily="34" charset="0"/>
                </a:rPr>
                <a:t> e.V. | Bildungsstätte Alte Schule Anspach</a:t>
              </a:r>
            </a:p>
            <a:p>
              <a:pPr algn="l"/>
              <a:endParaRPr lang="de-DE" sz="2000" dirty="0">
                <a:solidFill>
                  <a:schemeClr val="accent3"/>
                </a:solidFill>
                <a:latin typeface="DejaVu Sans Condensed" panose="020B0606030804020204" pitchFamily="34" charset="0"/>
              </a:endParaRPr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CBE1940-9659-4E3C-A046-00A8F95E32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855" y="12977100"/>
              <a:ext cx="378900" cy="378900"/>
            </a:xfrm>
            <a:prstGeom prst="rect">
              <a:avLst/>
            </a:prstGeom>
          </p:spPr>
        </p:pic>
      </p:grp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3598606" y="0"/>
            <a:ext cx="8626373" cy="13716000"/>
          </a:xfrm>
          <a:custGeom>
            <a:avLst/>
            <a:gdLst>
              <a:gd name="connsiteX0" fmla="*/ 0 w 8626373"/>
              <a:gd name="connsiteY0" fmla="*/ 0 h 13716000"/>
              <a:gd name="connsiteX1" fmla="*/ 8626373 w 8626373"/>
              <a:gd name="connsiteY1" fmla="*/ 0 h 13716000"/>
              <a:gd name="connsiteX2" fmla="*/ 8626373 w 8626373"/>
              <a:gd name="connsiteY2" fmla="*/ 13716000 h 13716000"/>
              <a:gd name="connsiteX3" fmla="*/ 0 w 862637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373" h="13716000">
                <a:moveTo>
                  <a:pt x="0" y="0"/>
                </a:moveTo>
                <a:lnTo>
                  <a:pt x="8626373" y="0"/>
                </a:lnTo>
                <a:lnTo>
                  <a:pt x="8626373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782D28B-F8B6-485F-9BC2-369A65C90463}"/>
              </a:ext>
            </a:extLst>
          </p:cNvPr>
          <p:cNvGrpSpPr/>
          <p:nvPr userDrawn="1"/>
        </p:nvGrpSpPr>
        <p:grpSpPr>
          <a:xfrm>
            <a:off x="816854" y="12977099"/>
            <a:ext cx="8028207" cy="707886"/>
            <a:chOff x="816854" y="12977099"/>
            <a:chExt cx="8028207" cy="707886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C8BAE9A0-53B3-45BA-AEC4-98BAAB4C65CB}"/>
                </a:ext>
              </a:extLst>
            </p:cNvPr>
            <p:cNvSpPr/>
            <p:nvPr userDrawn="1"/>
          </p:nvSpPr>
          <p:spPr>
            <a:xfrm>
              <a:off x="816854" y="12977099"/>
              <a:ext cx="802820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de-DE" sz="2000" dirty="0">
                  <a:solidFill>
                    <a:schemeClr val="accent3"/>
                  </a:solidFill>
                  <a:latin typeface="DejaVu Sans Condensed" panose="020B0606030804020204" pitchFamily="34" charset="0"/>
                </a:rPr>
                <a:t>     BY-NC-SA </a:t>
              </a:r>
              <a:r>
                <a:rPr lang="de-DE" sz="2000" b="1" dirty="0" err="1">
                  <a:solidFill>
                    <a:schemeClr val="tx1"/>
                  </a:solidFill>
                  <a:latin typeface="DejaVu Sans Condensed" panose="020B0606030804020204" pitchFamily="34" charset="0"/>
                </a:rPr>
                <a:t>basa</a:t>
              </a:r>
              <a:r>
                <a:rPr lang="de-DE" sz="2000" b="1" dirty="0">
                  <a:solidFill>
                    <a:schemeClr val="tx1"/>
                  </a:solidFill>
                  <a:latin typeface="DejaVu Sans Condensed" panose="020B0606030804020204" pitchFamily="34" charset="0"/>
                </a:rPr>
                <a:t> e.V. | Bildungsstätte Alte Schule Anspach</a:t>
              </a:r>
            </a:p>
            <a:p>
              <a:pPr algn="l"/>
              <a:endParaRPr lang="de-DE" sz="2000" dirty="0">
                <a:solidFill>
                  <a:schemeClr val="accent3"/>
                </a:solidFill>
                <a:latin typeface="DejaVu Sans Condensed" panose="020B0606030804020204" pitchFamily="34" charset="0"/>
              </a:endParaRPr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593227DC-9B16-46BC-A9B2-9FB636F53D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855" y="12977100"/>
              <a:ext cx="378900" cy="378900"/>
            </a:xfrm>
            <a:prstGeom prst="rect">
              <a:avLst/>
            </a:prstGeom>
          </p:spPr>
        </p:pic>
      </p:grp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12152671" y="4903386"/>
            <a:ext cx="12224979" cy="8812614"/>
          </a:xfrm>
          <a:custGeom>
            <a:avLst/>
            <a:gdLst>
              <a:gd name="connsiteX0" fmla="*/ 0 w 12224979"/>
              <a:gd name="connsiteY0" fmla="*/ 0 h 8812614"/>
              <a:gd name="connsiteX1" fmla="*/ 12224979 w 12224979"/>
              <a:gd name="connsiteY1" fmla="*/ 0 h 8812614"/>
              <a:gd name="connsiteX2" fmla="*/ 12224979 w 12224979"/>
              <a:gd name="connsiteY2" fmla="*/ 8812614 h 8812614"/>
              <a:gd name="connsiteX3" fmla="*/ 0 w 12224979"/>
              <a:gd name="connsiteY3" fmla="*/ 8812614 h 881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4979" h="8812614">
                <a:moveTo>
                  <a:pt x="0" y="0"/>
                </a:moveTo>
                <a:lnTo>
                  <a:pt x="12224979" y="0"/>
                </a:lnTo>
                <a:lnTo>
                  <a:pt x="12224979" y="8812614"/>
                </a:lnTo>
                <a:lnTo>
                  <a:pt x="0" y="88126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37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07DD678-F07C-4C54-968D-75815A282C04}"/>
              </a:ext>
            </a:extLst>
          </p:cNvPr>
          <p:cNvGrpSpPr/>
          <p:nvPr userDrawn="1"/>
        </p:nvGrpSpPr>
        <p:grpSpPr>
          <a:xfrm>
            <a:off x="15728608" y="12977099"/>
            <a:ext cx="8028207" cy="707886"/>
            <a:chOff x="816854" y="12977099"/>
            <a:chExt cx="8028207" cy="707886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F2F73294-7826-4113-BE73-C33F71656A74}"/>
                </a:ext>
              </a:extLst>
            </p:cNvPr>
            <p:cNvSpPr/>
            <p:nvPr userDrawn="1"/>
          </p:nvSpPr>
          <p:spPr>
            <a:xfrm>
              <a:off x="816854" y="12977099"/>
              <a:ext cx="802820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de-DE" sz="2000" dirty="0">
                  <a:solidFill>
                    <a:schemeClr val="accent3"/>
                  </a:solidFill>
                  <a:latin typeface="DejaVu Sans Condensed" panose="020B0606030804020204" pitchFamily="34" charset="0"/>
                </a:rPr>
                <a:t>     BY-NC-SA </a:t>
              </a:r>
              <a:r>
                <a:rPr lang="de-DE" sz="2000" b="1" dirty="0" err="1">
                  <a:solidFill>
                    <a:schemeClr val="tx1"/>
                  </a:solidFill>
                  <a:latin typeface="DejaVu Sans Condensed" panose="020B0606030804020204" pitchFamily="34" charset="0"/>
                </a:rPr>
                <a:t>basa</a:t>
              </a:r>
              <a:r>
                <a:rPr lang="de-DE" sz="2000" b="1" dirty="0">
                  <a:solidFill>
                    <a:schemeClr val="tx1"/>
                  </a:solidFill>
                  <a:latin typeface="DejaVu Sans Condensed" panose="020B0606030804020204" pitchFamily="34" charset="0"/>
                </a:rPr>
                <a:t> e.V. | Bildungsstätte Alte Schule Anspach</a:t>
              </a:r>
            </a:p>
            <a:p>
              <a:pPr algn="l"/>
              <a:endParaRPr lang="de-DE" sz="2000" dirty="0">
                <a:solidFill>
                  <a:schemeClr val="accent3"/>
                </a:solidFill>
                <a:latin typeface="DejaVu Sans Condensed" panose="020B0606030804020204" pitchFamily="34" charset="0"/>
              </a:endParaRPr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EB4A6F38-B470-4036-9670-37CF9508A4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855" y="12977100"/>
              <a:ext cx="378900" cy="378900"/>
            </a:xfrm>
            <a:prstGeom prst="rect">
              <a:avLst/>
            </a:prstGeom>
          </p:spPr>
        </p:pic>
      </p:grp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0" y="4844392"/>
            <a:ext cx="12224979" cy="8871607"/>
          </a:xfrm>
          <a:custGeom>
            <a:avLst/>
            <a:gdLst>
              <a:gd name="connsiteX0" fmla="*/ 0 w 12224979"/>
              <a:gd name="connsiteY0" fmla="*/ 0 h 8871607"/>
              <a:gd name="connsiteX1" fmla="*/ 12224979 w 12224979"/>
              <a:gd name="connsiteY1" fmla="*/ 0 h 8871607"/>
              <a:gd name="connsiteX2" fmla="*/ 12224979 w 12224979"/>
              <a:gd name="connsiteY2" fmla="*/ 8871607 h 8871607"/>
              <a:gd name="connsiteX3" fmla="*/ 0 w 12224979"/>
              <a:gd name="connsiteY3" fmla="*/ 8871607 h 887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4979" h="8871607">
                <a:moveTo>
                  <a:pt x="0" y="0"/>
                </a:moveTo>
                <a:lnTo>
                  <a:pt x="12224979" y="0"/>
                </a:lnTo>
                <a:lnTo>
                  <a:pt x="12224979" y="8871607"/>
                </a:lnTo>
                <a:lnTo>
                  <a:pt x="0" y="887160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80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9776748" y="1862627"/>
            <a:ext cx="14600902" cy="11853372"/>
          </a:xfrm>
          <a:custGeom>
            <a:avLst/>
            <a:gdLst>
              <a:gd name="connsiteX0" fmla="*/ 8613148 w 14600902"/>
              <a:gd name="connsiteY0" fmla="*/ 0 h 11853372"/>
              <a:gd name="connsiteX1" fmla="*/ 14600902 w 14600902"/>
              <a:gd name="connsiteY1" fmla="*/ 0 h 11853372"/>
              <a:gd name="connsiteX2" fmla="*/ 14600902 w 14600902"/>
              <a:gd name="connsiteY2" fmla="*/ 11853372 h 11853372"/>
              <a:gd name="connsiteX3" fmla="*/ 0 w 14600902"/>
              <a:gd name="connsiteY3" fmla="*/ 11853372 h 1185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00902" h="11853372">
                <a:moveTo>
                  <a:pt x="8613148" y="0"/>
                </a:moveTo>
                <a:lnTo>
                  <a:pt x="14600902" y="0"/>
                </a:lnTo>
                <a:lnTo>
                  <a:pt x="14600902" y="11853372"/>
                </a:lnTo>
                <a:lnTo>
                  <a:pt x="0" y="118533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0E03D7B5-AE30-4029-9A1F-46FCA43F310B}"/>
              </a:ext>
            </a:extLst>
          </p:cNvPr>
          <p:cNvGrpSpPr/>
          <p:nvPr userDrawn="1"/>
        </p:nvGrpSpPr>
        <p:grpSpPr>
          <a:xfrm>
            <a:off x="1861883" y="13101898"/>
            <a:ext cx="8028207" cy="707886"/>
            <a:chOff x="816854" y="12977099"/>
            <a:chExt cx="8028207" cy="707886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9D8B04A9-C928-4ADF-B3A4-F9490F05A9B4}"/>
                </a:ext>
              </a:extLst>
            </p:cNvPr>
            <p:cNvSpPr/>
            <p:nvPr userDrawn="1"/>
          </p:nvSpPr>
          <p:spPr>
            <a:xfrm>
              <a:off x="816854" y="12977099"/>
              <a:ext cx="802820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de-DE" sz="2000" dirty="0">
                  <a:solidFill>
                    <a:schemeClr val="accent3"/>
                  </a:solidFill>
                  <a:latin typeface="DejaVu Sans Condensed" panose="020B0606030804020204" pitchFamily="34" charset="0"/>
                </a:rPr>
                <a:t>     BY-NC-SA </a:t>
              </a:r>
              <a:r>
                <a:rPr lang="de-DE" sz="2000" b="1" dirty="0" err="1">
                  <a:solidFill>
                    <a:schemeClr val="tx1"/>
                  </a:solidFill>
                  <a:latin typeface="DejaVu Sans Condensed" panose="020B0606030804020204" pitchFamily="34" charset="0"/>
                </a:rPr>
                <a:t>basa</a:t>
              </a:r>
              <a:r>
                <a:rPr lang="de-DE" sz="2000" b="1" dirty="0">
                  <a:solidFill>
                    <a:schemeClr val="tx1"/>
                  </a:solidFill>
                  <a:latin typeface="DejaVu Sans Condensed" panose="020B0606030804020204" pitchFamily="34" charset="0"/>
                </a:rPr>
                <a:t> e.V. | Bildungsstätte Alte Schule Anspach</a:t>
              </a:r>
            </a:p>
            <a:p>
              <a:pPr algn="l"/>
              <a:endParaRPr lang="de-DE" sz="2000" dirty="0">
                <a:solidFill>
                  <a:schemeClr val="accent3"/>
                </a:solidFill>
                <a:latin typeface="DejaVu Sans Condensed" panose="020B0606030804020204" pitchFamily="34" charset="0"/>
              </a:endParaRPr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D3EB6E27-2E45-4A85-BB57-DD5FA1658C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855" y="12977100"/>
              <a:ext cx="378900" cy="378900"/>
            </a:xfrm>
            <a:prstGeom prst="rect">
              <a:avLst/>
            </a:prstGeom>
          </p:spPr>
        </p:pic>
      </p:grpSp>
      <p:sp>
        <p:nvSpPr>
          <p:cNvPr id="11" name="L-Form 10">
            <a:extLst>
              <a:ext uri="{FF2B5EF4-FFF2-40B4-BE49-F238E27FC236}">
                <a16:creationId xmlns:a16="http://schemas.microsoft.com/office/drawing/2014/main" id="{348A77AE-D176-4635-B384-D1BFEAA73476}"/>
              </a:ext>
            </a:extLst>
          </p:cNvPr>
          <p:cNvSpPr/>
          <p:nvPr userDrawn="1"/>
        </p:nvSpPr>
        <p:spPr>
          <a:xfrm>
            <a:off x="0" y="12074769"/>
            <a:ext cx="1641096" cy="1641231"/>
          </a:xfrm>
          <a:prstGeom prst="corner">
            <a:avLst>
              <a:gd name="adj1" fmla="val 41379"/>
              <a:gd name="adj2" fmla="val 41055"/>
            </a:avLst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469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C BY-ND-SA Lin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AEF52C8-3F57-40C4-95C2-E82BC3FED64B}"/>
              </a:ext>
            </a:extLst>
          </p:cNvPr>
          <p:cNvGrpSpPr/>
          <p:nvPr userDrawn="1"/>
        </p:nvGrpSpPr>
        <p:grpSpPr>
          <a:xfrm>
            <a:off x="1861883" y="13101898"/>
            <a:ext cx="8028207" cy="707886"/>
            <a:chOff x="816854" y="12977099"/>
            <a:chExt cx="8028207" cy="707886"/>
          </a:xfrm>
        </p:grpSpPr>
        <p:sp>
          <p:nvSpPr>
            <p:cNvPr id="4" name="Rechteck 3"/>
            <p:cNvSpPr/>
            <p:nvPr userDrawn="1"/>
          </p:nvSpPr>
          <p:spPr>
            <a:xfrm>
              <a:off x="816854" y="12977099"/>
              <a:ext cx="802820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de-DE" sz="2000" dirty="0">
                  <a:solidFill>
                    <a:schemeClr val="accent3"/>
                  </a:solidFill>
                  <a:latin typeface="DejaVu Sans Condensed" panose="020B0606030804020204" pitchFamily="34" charset="0"/>
                </a:rPr>
                <a:t>     </a:t>
              </a:r>
              <a:r>
                <a:rPr lang="de-DE" sz="2000" u="none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DejaVu Sans Condensed" panose="020B0606030804020204" pitchFamily="34" charset="0"/>
                </a:rPr>
                <a:t>BY-ND-SA</a:t>
              </a:r>
              <a:r>
                <a:rPr lang="de-DE" sz="2000" dirty="0">
                  <a:solidFill>
                    <a:schemeClr val="accent3"/>
                  </a:solidFill>
                  <a:latin typeface="DejaVu Sans Condensed" panose="020B0606030804020204" pitchFamily="34" charset="0"/>
                </a:rPr>
                <a:t> </a:t>
              </a:r>
              <a:r>
                <a:rPr lang="de-DE" sz="2000" b="1" dirty="0" err="1">
                  <a:solidFill>
                    <a:schemeClr val="tx1"/>
                  </a:solidFill>
                  <a:latin typeface="DejaVu Sans Condensed" panose="020B0606030804020204" pitchFamily="34" charset="0"/>
                </a:rPr>
                <a:t>basa</a:t>
              </a:r>
              <a:r>
                <a:rPr lang="de-DE" sz="2000" b="1" dirty="0">
                  <a:solidFill>
                    <a:schemeClr val="tx1"/>
                  </a:solidFill>
                  <a:latin typeface="DejaVu Sans Condensed" panose="020B0606030804020204" pitchFamily="34" charset="0"/>
                </a:rPr>
                <a:t> e.V. | Bildungsstätte Alte Schule Anspach</a:t>
              </a:r>
            </a:p>
            <a:p>
              <a:pPr algn="l"/>
              <a:endParaRPr lang="de-DE" sz="2000" dirty="0">
                <a:solidFill>
                  <a:schemeClr val="accent3"/>
                </a:solidFill>
                <a:latin typeface="DejaVu Sans Condensed" panose="020B0606030804020204" pitchFamily="34" charset="0"/>
              </a:endParaRPr>
            </a:p>
          </p:txBody>
        </p:sp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338925DD-EF61-4D88-898D-4598C397D9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855" y="12977100"/>
              <a:ext cx="378900" cy="378900"/>
            </a:xfrm>
            <a:prstGeom prst="rect">
              <a:avLst/>
            </a:prstGeom>
          </p:spPr>
        </p:pic>
      </p:grpSp>
      <p:sp>
        <p:nvSpPr>
          <p:cNvPr id="6" name="L-Form 5">
            <a:extLst>
              <a:ext uri="{FF2B5EF4-FFF2-40B4-BE49-F238E27FC236}">
                <a16:creationId xmlns:a16="http://schemas.microsoft.com/office/drawing/2014/main" id="{F99942C3-6DC0-4150-B61D-1CD57F35F63B}"/>
              </a:ext>
            </a:extLst>
          </p:cNvPr>
          <p:cNvSpPr/>
          <p:nvPr userDrawn="1"/>
        </p:nvSpPr>
        <p:spPr>
          <a:xfrm>
            <a:off x="0" y="12074769"/>
            <a:ext cx="1641096" cy="1641231"/>
          </a:xfrm>
          <a:prstGeom prst="corner">
            <a:avLst>
              <a:gd name="adj1" fmla="val 41379"/>
              <a:gd name="adj2" fmla="val 41055"/>
            </a:avLst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hteck 1">
            <a:hlinkClick r:id="" action="ppaction://noaction"/>
            <a:extLst>
              <a:ext uri="{FF2B5EF4-FFF2-40B4-BE49-F238E27FC236}">
                <a16:creationId xmlns:a16="http://schemas.microsoft.com/office/drawing/2014/main" id="{7F56F739-D78A-4E68-BE62-D1044CC74A32}"/>
              </a:ext>
            </a:extLst>
          </p:cNvPr>
          <p:cNvSpPr/>
          <p:nvPr userDrawn="1"/>
        </p:nvSpPr>
        <p:spPr>
          <a:xfrm>
            <a:off x="1861882" y="13101897"/>
            <a:ext cx="1521398" cy="378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hteck 7">
            <a:hlinkClick r:id="" action="ppaction://noaction"/>
            <a:extLst>
              <a:ext uri="{FF2B5EF4-FFF2-40B4-BE49-F238E27FC236}">
                <a16:creationId xmlns:a16="http://schemas.microsoft.com/office/drawing/2014/main" id="{C391AD6C-8E2E-43D5-B1A5-54401A6EB15C}"/>
              </a:ext>
            </a:extLst>
          </p:cNvPr>
          <p:cNvSpPr/>
          <p:nvPr userDrawn="1"/>
        </p:nvSpPr>
        <p:spPr>
          <a:xfrm>
            <a:off x="3383279" y="13101897"/>
            <a:ext cx="6126481" cy="378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2915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0" y="1862627"/>
            <a:ext cx="14600902" cy="11853372"/>
          </a:xfrm>
          <a:custGeom>
            <a:avLst/>
            <a:gdLst>
              <a:gd name="connsiteX0" fmla="*/ 0 w 14600902"/>
              <a:gd name="connsiteY0" fmla="*/ 0 h 11853372"/>
              <a:gd name="connsiteX1" fmla="*/ 14600902 w 14600902"/>
              <a:gd name="connsiteY1" fmla="*/ 0 h 11853372"/>
              <a:gd name="connsiteX2" fmla="*/ 5987756 w 14600902"/>
              <a:gd name="connsiteY2" fmla="*/ 11853372 h 11853372"/>
              <a:gd name="connsiteX3" fmla="*/ 0 w 14600902"/>
              <a:gd name="connsiteY3" fmla="*/ 11853372 h 1185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00902" h="11853372">
                <a:moveTo>
                  <a:pt x="0" y="0"/>
                </a:moveTo>
                <a:lnTo>
                  <a:pt x="14600902" y="0"/>
                </a:lnTo>
                <a:lnTo>
                  <a:pt x="5987756" y="11853372"/>
                </a:lnTo>
                <a:lnTo>
                  <a:pt x="0" y="118533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08700AA6-1F66-487C-8350-7CF754BD20D8}"/>
              </a:ext>
            </a:extLst>
          </p:cNvPr>
          <p:cNvGrpSpPr/>
          <p:nvPr userDrawn="1"/>
        </p:nvGrpSpPr>
        <p:grpSpPr>
          <a:xfrm>
            <a:off x="15728608" y="12977099"/>
            <a:ext cx="8028207" cy="707886"/>
            <a:chOff x="816854" y="12977099"/>
            <a:chExt cx="8028207" cy="707886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A42D192F-50B2-4A56-8713-2DE87162EEC2}"/>
                </a:ext>
              </a:extLst>
            </p:cNvPr>
            <p:cNvSpPr/>
            <p:nvPr userDrawn="1"/>
          </p:nvSpPr>
          <p:spPr>
            <a:xfrm>
              <a:off x="816854" y="12977099"/>
              <a:ext cx="802820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de-DE" sz="2000" dirty="0">
                  <a:solidFill>
                    <a:schemeClr val="accent3"/>
                  </a:solidFill>
                  <a:latin typeface="DejaVu Sans Condensed" panose="020B0606030804020204" pitchFamily="34" charset="0"/>
                </a:rPr>
                <a:t>     BY-NC-SA </a:t>
              </a:r>
              <a:r>
                <a:rPr lang="de-DE" sz="2000" b="1" dirty="0" err="1">
                  <a:solidFill>
                    <a:schemeClr val="tx1"/>
                  </a:solidFill>
                  <a:latin typeface="DejaVu Sans Condensed" panose="020B0606030804020204" pitchFamily="34" charset="0"/>
                </a:rPr>
                <a:t>basa</a:t>
              </a:r>
              <a:r>
                <a:rPr lang="de-DE" sz="2000" b="1" dirty="0">
                  <a:solidFill>
                    <a:schemeClr val="tx1"/>
                  </a:solidFill>
                  <a:latin typeface="DejaVu Sans Condensed" panose="020B0606030804020204" pitchFamily="34" charset="0"/>
                </a:rPr>
                <a:t> e.V. | Bildungsstätte Alte Schule Anspach</a:t>
              </a:r>
            </a:p>
            <a:p>
              <a:pPr algn="l"/>
              <a:endParaRPr lang="de-DE" sz="2000" dirty="0">
                <a:solidFill>
                  <a:schemeClr val="accent3"/>
                </a:solidFill>
                <a:latin typeface="DejaVu Sans Condensed" panose="020B0606030804020204" pitchFamily="34" charset="0"/>
              </a:endParaRPr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7E4A55D5-F838-4880-8441-4E0A528890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855" y="12977100"/>
              <a:ext cx="378900" cy="378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6673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3" y="3470323"/>
            <a:ext cx="24377647" cy="5864736"/>
          </a:xfrm>
          <a:custGeom>
            <a:avLst/>
            <a:gdLst>
              <a:gd name="connsiteX0" fmla="*/ 0 w 24377647"/>
              <a:gd name="connsiteY0" fmla="*/ 0 h 5864736"/>
              <a:gd name="connsiteX1" fmla="*/ 24377647 w 24377647"/>
              <a:gd name="connsiteY1" fmla="*/ 0 h 5864736"/>
              <a:gd name="connsiteX2" fmla="*/ 24377647 w 24377647"/>
              <a:gd name="connsiteY2" fmla="*/ 5864736 h 5864736"/>
              <a:gd name="connsiteX3" fmla="*/ 0 w 24377647"/>
              <a:gd name="connsiteY3" fmla="*/ 5864736 h 586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47" h="5864736">
                <a:moveTo>
                  <a:pt x="0" y="0"/>
                </a:moveTo>
                <a:lnTo>
                  <a:pt x="24377647" y="0"/>
                </a:lnTo>
                <a:lnTo>
                  <a:pt x="24377647" y="5864736"/>
                </a:lnTo>
                <a:lnTo>
                  <a:pt x="0" y="586473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Rechteck 3"/>
          <p:cNvSpPr/>
          <p:nvPr userDrawn="1"/>
        </p:nvSpPr>
        <p:spPr>
          <a:xfrm>
            <a:off x="8849032" y="12946084"/>
            <a:ext cx="6679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>
                <a:solidFill>
                  <a:schemeClr val="accent3"/>
                </a:solidFill>
                <a:latin typeface="DejaVu Sans Condensed" panose="020B0606030804020204" pitchFamily="34" charset="0"/>
              </a:rPr>
              <a:t>© 2006 – 2016       </a:t>
            </a:r>
            <a:r>
              <a:rPr lang="de-DE" sz="2000" b="1" dirty="0">
                <a:solidFill>
                  <a:schemeClr val="tx1"/>
                </a:solidFill>
                <a:latin typeface="DejaVu Sans Condensed" panose="020B0606030804020204" pitchFamily="34" charset="0"/>
              </a:rPr>
              <a:t>YOUR COMPANY</a:t>
            </a:r>
          </a:p>
          <a:p>
            <a:pPr algn="ctr"/>
            <a:endParaRPr lang="de-DE" sz="2000" dirty="0">
              <a:solidFill>
                <a:schemeClr val="accent3"/>
              </a:solidFill>
              <a:latin typeface="DejaVu Sans Condensed" panose="020B0606030804020204" pitchFamily="34" charset="0"/>
            </a:endParaRPr>
          </a:p>
        </p:txBody>
      </p:sp>
      <p:sp>
        <p:nvSpPr>
          <p:cNvPr id="4" name="Rechteck 2"/>
          <p:cNvSpPr/>
          <p:nvPr userDrawn="1"/>
        </p:nvSpPr>
        <p:spPr>
          <a:xfrm>
            <a:off x="1032388" y="12699118"/>
            <a:ext cx="5692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Mr. John Doe</a:t>
            </a:r>
            <a:r>
              <a:rPr lang="en-US" sz="1600" dirty="0">
                <a:solidFill>
                  <a:schemeClr val="accent3"/>
                </a:solidFill>
              </a:rPr>
              <a:t/>
            </a:r>
            <a:br>
              <a:rPr lang="en-US" sz="1600" dirty="0">
                <a:solidFill>
                  <a:schemeClr val="accent3"/>
                </a:solidFill>
              </a:rPr>
            </a:br>
            <a:r>
              <a:rPr lang="en-US" sz="1800" b="0" i="0" kern="1200" dirty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c/o Cynthia </a:t>
            </a:r>
            <a:r>
              <a:rPr lang="en-US" sz="1800" b="0" i="0" kern="1200" dirty="0" err="1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Sampleperson</a:t>
            </a:r>
            <a:endParaRPr lang="de-DE" sz="1500" dirty="0">
              <a:solidFill>
                <a:schemeClr val="accent3"/>
              </a:solidFill>
              <a:latin typeface="DejaVu Sans Condensed" panose="020B0606030804020204" pitchFamily="34" charset="0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4365523" y="12699118"/>
            <a:ext cx="5692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0" i="0" kern="1200" dirty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123 Sample Drive</a:t>
            </a:r>
            <a:r>
              <a:rPr lang="en-US" sz="1600" dirty="0">
                <a:solidFill>
                  <a:schemeClr val="accent3"/>
                </a:solidFill>
              </a:rPr>
              <a:t/>
            </a:r>
            <a:br>
              <a:rPr lang="en-US" sz="1600" dirty="0">
                <a:solidFill>
                  <a:schemeClr val="accent3"/>
                </a:solidFill>
              </a:rPr>
            </a:br>
            <a:r>
              <a:rPr lang="en-US" sz="1800" b="0" i="0" kern="1200" dirty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Rockford, IL 61109</a:t>
            </a:r>
            <a:endParaRPr lang="de-DE" sz="1500" dirty="0">
              <a:solidFill>
                <a:schemeClr val="accent3"/>
              </a:solidFill>
              <a:latin typeface="DejaVu Sans Condensed" panose="020B06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136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3" y="2743200"/>
            <a:ext cx="8121412" cy="4630996"/>
          </a:xfrm>
          <a:custGeom>
            <a:avLst/>
            <a:gdLst>
              <a:gd name="connsiteX0" fmla="*/ 0 w 8121412"/>
              <a:gd name="connsiteY0" fmla="*/ 0 h 4630996"/>
              <a:gd name="connsiteX1" fmla="*/ 8121412 w 8121412"/>
              <a:gd name="connsiteY1" fmla="*/ 0 h 4630996"/>
              <a:gd name="connsiteX2" fmla="*/ 8121412 w 8121412"/>
              <a:gd name="connsiteY2" fmla="*/ 4630996 h 4630996"/>
              <a:gd name="connsiteX3" fmla="*/ 0 w 8121412"/>
              <a:gd name="connsiteY3" fmla="*/ 4630996 h 463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1412" h="4630996">
                <a:moveTo>
                  <a:pt x="0" y="0"/>
                </a:moveTo>
                <a:lnTo>
                  <a:pt x="8121412" y="0"/>
                </a:lnTo>
                <a:lnTo>
                  <a:pt x="8121412" y="4630996"/>
                </a:lnTo>
                <a:lnTo>
                  <a:pt x="0" y="463099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/>
          </p:nvPr>
        </p:nvSpPr>
        <p:spPr>
          <a:xfrm>
            <a:off x="8138331" y="2743200"/>
            <a:ext cx="8091915" cy="4630996"/>
          </a:xfrm>
          <a:custGeom>
            <a:avLst/>
            <a:gdLst>
              <a:gd name="connsiteX0" fmla="*/ 0 w 8091915"/>
              <a:gd name="connsiteY0" fmla="*/ 0 h 4630996"/>
              <a:gd name="connsiteX1" fmla="*/ 8091915 w 8091915"/>
              <a:gd name="connsiteY1" fmla="*/ 0 h 4630996"/>
              <a:gd name="connsiteX2" fmla="*/ 8091915 w 8091915"/>
              <a:gd name="connsiteY2" fmla="*/ 4630996 h 4630996"/>
              <a:gd name="connsiteX3" fmla="*/ 0 w 8091915"/>
              <a:gd name="connsiteY3" fmla="*/ 4630996 h 463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1915" h="4630996">
                <a:moveTo>
                  <a:pt x="0" y="0"/>
                </a:moveTo>
                <a:lnTo>
                  <a:pt x="8091915" y="0"/>
                </a:lnTo>
                <a:lnTo>
                  <a:pt x="8091915" y="4630996"/>
                </a:lnTo>
                <a:lnTo>
                  <a:pt x="0" y="463099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2"/>
          </p:nvPr>
        </p:nvSpPr>
        <p:spPr>
          <a:xfrm>
            <a:off x="16256238" y="2743200"/>
            <a:ext cx="8121412" cy="4630996"/>
          </a:xfrm>
          <a:custGeom>
            <a:avLst/>
            <a:gdLst>
              <a:gd name="connsiteX0" fmla="*/ 0 w 8121412"/>
              <a:gd name="connsiteY0" fmla="*/ 0 h 4630996"/>
              <a:gd name="connsiteX1" fmla="*/ 8121412 w 8121412"/>
              <a:gd name="connsiteY1" fmla="*/ 0 h 4630996"/>
              <a:gd name="connsiteX2" fmla="*/ 8121412 w 8121412"/>
              <a:gd name="connsiteY2" fmla="*/ 4630996 h 4630996"/>
              <a:gd name="connsiteX3" fmla="*/ 0 w 8121412"/>
              <a:gd name="connsiteY3" fmla="*/ 4630996 h 463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1412" h="4630996">
                <a:moveTo>
                  <a:pt x="0" y="0"/>
                </a:moveTo>
                <a:lnTo>
                  <a:pt x="8121412" y="0"/>
                </a:lnTo>
                <a:lnTo>
                  <a:pt x="8121412" y="4630996"/>
                </a:lnTo>
                <a:lnTo>
                  <a:pt x="0" y="463099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Rechteck 3"/>
          <p:cNvSpPr/>
          <p:nvPr userDrawn="1"/>
        </p:nvSpPr>
        <p:spPr>
          <a:xfrm>
            <a:off x="8849032" y="12946084"/>
            <a:ext cx="6679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>
                <a:solidFill>
                  <a:schemeClr val="accent3"/>
                </a:solidFill>
                <a:latin typeface="DejaVu Sans Condensed" panose="020B0606030804020204" pitchFamily="34" charset="0"/>
              </a:rPr>
              <a:t>© 2006 – 2016       </a:t>
            </a:r>
            <a:r>
              <a:rPr lang="de-DE" sz="2000" b="1" dirty="0">
                <a:solidFill>
                  <a:schemeClr val="tx1"/>
                </a:solidFill>
                <a:latin typeface="DejaVu Sans Condensed" panose="020B0606030804020204" pitchFamily="34" charset="0"/>
              </a:rPr>
              <a:t>YOUR COMPANY</a:t>
            </a:r>
          </a:p>
          <a:p>
            <a:pPr algn="ctr"/>
            <a:endParaRPr lang="de-DE" sz="2000" dirty="0">
              <a:solidFill>
                <a:schemeClr val="accent3"/>
              </a:solidFill>
              <a:latin typeface="DejaVu Sans Condensed" panose="020B0606030804020204" pitchFamily="34" charset="0"/>
            </a:endParaRPr>
          </a:p>
        </p:txBody>
      </p:sp>
      <p:sp>
        <p:nvSpPr>
          <p:cNvPr id="6" name="Rechteck 2"/>
          <p:cNvSpPr/>
          <p:nvPr userDrawn="1"/>
        </p:nvSpPr>
        <p:spPr>
          <a:xfrm>
            <a:off x="1032388" y="12699118"/>
            <a:ext cx="5692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Mr. John Doe</a:t>
            </a:r>
            <a:r>
              <a:rPr lang="en-US" sz="1600" dirty="0">
                <a:solidFill>
                  <a:schemeClr val="accent3"/>
                </a:solidFill>
              </a:rPr>
              <a:t/>
            </a:r>
            <a:br>
              <a:rPr lang="en-US" sz="1600" dirty="0">
                <a:solidFill>
                  <a:schemeClr val="accent3"/>
                </a:solidFill>
              </a:rPr>
            </a:br>
            <a:r>
              <a:rPr lang="en-US" sz="1800" b="0" i="0" kern="1200" dirty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c/o Cynthia </a:t>
            </a:r>
            <a:r>
              <a:rPr lang="en-US" sz="1800" b="0" i="0" kern="1200" dirty="0" err="1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Sampleperson</a:t>
            </a:r>
            <a:endParaRPr lang="de-DE" sz="1500" dirty="0">
              <a:solidFill>
                <a:schemeClr val="accent3"/>
              </a:solidFill>
              <a:latin typeface="DejaVu Sans Condensed" panose="020B0606030804020204" pitchFamily="34" charset="0"/>
            </a:endParaRPr>
          </a:p>
        </p:txBody>
      </p:sp>
      <p:sp>
        <p:nvSpPr>
          <p:cNvPr id="7" name="Rechteck 4"/>
          <p:cNvSpPr/>
          <p:nvPr userDrawn="1"/>
        </p:nvSpPr>
        <p:spPr>
          <a:xfrm>
            <a:off x="4365523" y="12699118"/>
            <a:ext cx="5692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0" i="0" kern="1200" dirty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123 Sample Drive</a:t>
            </a:r>
            <a:r>
              <a:rPr lang="en-US" sz="1600" dirty="0">
                <a:solidFill>
                  <a:schemeClr val="accent3"/>
                </a:solidFill>
              </a:rPr>
              <a:t/>
            </a:r>
            <a:br>
              <a:rPr lang="en-US" sz="1600" dirty="0">
                <a:solidFill>
                  <a:schemeClr val="accent3"/>
                </a:solidFill>
              </a:rPr>
            </a:br>
            <a:r>
              <a:rPr lang="en-US" sz="1800" b="0" i="0" kern="1200" dirty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Rockford, IL 61109</a:t>
            </a:r>
            <a:endParaRPr lang="de-DE" sz="1500" dirty="0">
              <a:solidFill>
                <a:schemeClr val="accent3"/>
              </a:solidFill>
              <a:latin typeface="DejaVu Sans Condensed" panose="020B06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806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3" y="2684207"/>
            <a:ext cx="24377647" cy="4630996"/>
          </a:xfrm>
          <a:custGeom>
            <a:avLst/>
            <a:gdLst>
              <a:gd name="connsiteX0" fmla="*/ 0 w 24377647"/>
              <a:gd name="connsiteY0" fmla="*/ 0 h 4630996"/>
              <a:gd name="connsiteX1" fmla="*/ 24377647 w 24377647"/>
              <a:gd name="connsiteY1" fmla="*/ 0 h 4630996"/>
              <a:gd name="connsiteX2" fmla="*/ 24377647 w 24377647"/>
              <a:gd name="connsiteY2" fmla="*/ 4630996 h 4630996"/>
              <a:gd name="connsiteX3" fmla="*/ 0 w 24377647"/>
              <a:gd name="connsiteY3" fmla="*/ 4630996 h 463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47" h="4630996">
                <a:moveTo>
                  <a:pt x="0" y="0"/>
                </a:moveTo>
                <a:lnTo>
                  <a:pt x="24377647" y="0"/>
                </a:lnTo>
                <a:lnTo>
                  <a:pt x="24377647" y="4630996"/>
                </a:lnTo>
                <a:lnTo>
                  <a:pt x="0" y="463099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Rechteck 3"/>
          <p:cNvSpPr/>
          <p:nvPr userDrawn="1"/>
        </p:nvSpPr>
        <p:spPr>
          <a:xfrm>
            <a:off x="8849032" y="12946084"/>
            <a:ext cx="6679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>
                <a:solidFill>
                  <a:schemeClr val="accent3"/>
                </a:solidFill>
                <a:latin typeface="DejaVu Sans Condensed" panose="020B0606030804020204" pitchFamily="34" charset="0"/>
              </a:rPr>
              <a:t>© 2006 – 2016       </a:t>
            </a:r>
            <a:r>
              <a:rPr lang="de-DE" sz="2000" b="1" dirty="0">
                <a:solidFill>
                  <a:schemeClr val="tx1"/>
                </a:solidFill>
                <a:latin typeface="DejaVu Sans Condensed" panose="020B0606030804020204" pitchFamily="34" charset="0"/>
              </a:rPr>
              <a:t>YOUR COMPANY</a:t>
            </a:r>
          </a:p>
          <a:p>
            <a:pPr algn="ctr"/>
            <a:endParaRPr lang="de-DE" sz="2000" dirty="0">
              <a:solidFill>
                <a:schemeClr val="accent3"/>
              </a:solidFill>
              <a:latin typeface="DejaVu Sans Condensed" panose="020B0606030804020204" pitchFamily="34" charset="0"/>
            </a:endParaRPr>
          </a:p>
        </p:txBody>
      </p:sp>
      <p:sp>
        <p:nvSpPr>
          <p:cNvPr id="4" name="Rechteck 2"/>
          <p:cNvSpPr/>
          <p:nvPr userDrawn="1"/>
        </p:nvSpPr>
        <p:spPr>
          <a:xfrm>
            <a:off x="1032388" y="12699118"/>
            <a:ext cx="5692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Mr. John Doe</a:t>
            </a:r>
            <a:r>
              <a:rPr lang="en-US" sz="1600" dirty="0">
                <a:solidFill>
                  <a:schemeClr val="accent3"/>
                </a:solidFill>
              </a:rPr>
              <a:t/>
            </a:r>
            <a:br>
              <a:rPr lang="en-US" sz="1600" dirty="0">
                <a:solidFill>
                  <a:schemeClr val="accent3"/>
                </a:solidFill>
              </a:rPr>
            </a:br>
            <a:r>
              <a:rPr lang="en-US" sz="1800" b="0" i="0" kern="1200" dirty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c/o Cynthia </a:t>
            </a:r>
            <a:r>
              <a:rPr lang="en-US" sz="1800" b="0" i="0" kern="1200" dirty="0" err="1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Sampleperson</a:t>
            </a:r>
            <a:endParaRPr lang="de-DE" sz="1500" dirty="0">
              <a:solidFill>
                <a:schemeClr val="accent3"/>
              </a:solidFill>
              <a:latin typeface="DejaVu Sans Condensed" panose="020B0606030804020204" pitchFamily="34" charset="0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4365523" y="12699118"/>
            <a:ext cx="5692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0" i="0" kern="1200" dirty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123 Sample Drive</a:t>
            </a:r>
            <a:r>
              <a:rPr lang="en-US" sz="1600" dirty="0">
                <a:solidFill>
                  <a:schemeClr val="accent3"/>
                </a:solidFill>
              </a:rPr>
              <a:t/>
            </a:r>
            <a:br>
              <a:rPr lang="en-US" sz="1600" dirty="0">
                <a:solidFill>
                  <a:schemeClr val="accent3"/>
                </a:solidFill>
              </a:rPr>
            </a:br>
            <a:r>
              <a:rPr lang="en-US" sz="1800" b="0" i="0" kern="1200" dirty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Rockford, IL 61109</a:t>
            </a:r>
            <a:endParaRPr lang="de-DE" sz="1500" dirty="0">
              <a:solidFill>
                <a:schemeClr val="accent3"/>
              </a:solidFill>
              <a:latin typeface="DejaVu Sans Condensed" panose="020B06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5812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3" y="5869861"/>
            <a:ext cx="8121412" cy="5397909"/>
          </a:xfrm>
          <a:custGeom>
            <a:avLst/>
            <a:gdLst>
              <a:gd name="connsiteX0" fmla="*/ 0 w 8121412"/>
              <a:gd name="connsiteY0" fmla="*/ 0 h 5397909"/>
              <a:gd name="connsiteX1" fmla="*/ 8121412 w 8121412"/>
              <a:gd name="connsiteY1" fmla="*/ 0 h 5397909"/>
              <a:gd name="connsiteX2" fmla="*/ 8121412 w 8121412"/>
              <a:gd name="connsiteY2" fmla="*/ 5397909 h 5397909"/>
              <a:gd name="connsiteX3" fmla="*/ 0 w 8121412"/>
              <a:gd name="connsiteY3" fmla="*/ 5397909 h 539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1412" h="5397909">
                <a:moveTo>
                  <a:pt x="0" y="0"/>
                </a:moveTo>
                <a:lnTo>
                  <a:pt x="8121412" y="0"/>
                </a:lnTo>
                <a:lnTo>
                  <a:pt x="8121412" y="5397909"/>
                </a:lnTo>
                <a:lnTo>
                  <a:pt x="0" y="53979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/>
          </p:nvPr>
        </p:nvSpPr>
        <p:spPr>
          <a:xfrm>
            <a:off x="8138331" y="5869861"/>
            <a:ext cx="8091915" cy="5397909"/>
          </a:xfrm>
          <a:custGeom>
            <a:avLst/>
            <a:gdLst>
              <a:gd name="connsiteX0" fmla="*/ 0 w 8091915"/>
              <a:gd name="connsiteY0" fmla="*/ 0 h 5397909"/>
              <a:gd name="connsiteX1" fmla="*/ 8091915 w 8091915"/>
              <a:gd name="connsiteY1" fmla="*/ 0 h 5397909"/>
              <a:gd name="connsiteX2" fmla="*/ 8091915 w 8091915"/>
              <a:gd name="connsiteY2" fmla="*/ 5397909 h 5397909"/>
              <a:gd name="connsiteX3" fmla="*/ 0 w 8091915"/>
              <a:gd name="connsiteY3" fmla="*/ 5397909 h 539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1915" h="5397909">
                <a:moveTo>
                  <a:pt x="0" y="0"/>
                </a:moveTo>
                <a:lnTo>
                  <a:pt x="8091915" y="0"/>
                </a:lnTo>
                <a:lnTo>
                  <a:pt x="8091915" y="5397909"/>
                </a:lnTo>
                <a:lnTo>
                  <a:pt x="0" y="53979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2"/>
          </p:nvPr>
        </p:nvSpPr>
        <p:spPr>
          <a:xfrm>
            <a:off x="16256238" y="5869861"/>
            <a:ext cx="8121412" cy="5397909"/>
          </a:xfrm>
          <a:custGeom>
            <a:avLst/>
            <a:gdLst>
              <a:gd name="connsiteX0" fmla="*/ 0 w 8121412"/>
              <a:gd name="connsiteY0" fmla="*/ 0 h 5397909"/>
              <a:gd name="connsiteX1" fmla="*/ 8121412 w 8121412"/>
              <a:gd name="connsiteY1" fmla="*/ 0 h 5397909"/>
              <a:gd name="connsiteX2" fmla="*/ 8121412 w 8121412"/>
              <a:gd name="connsiteY2" fmla="*/ 5397909 h 5397909"/>
              <a:gd name="connsiteX3" fmla="*/ 0 w 8121412"/>
              <a:gd name="connsiteY3" fmla="*/ 5397909 h 539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1412" h="5397909">
                <a:moveTo>
                  <a:pt x="0" y="0"/>
                </a:moveTo>
                <a:lnTo>
                  <a:pt x="8121412" y="0"/>
                </a:lnTo>
                <a:lnTo>
                  <a:pt x="8121412" y="5397909"/>
                </a:lnTo>
                <a:lnTo>
                  <a:pt x="0" y="53979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Rechteck 3"/>
          <p:cNvSpPr/>
          <p:nvPr userDrawn="1"/>
        </p:nvSpPr>
        <p:spPr>
          <a:xfrm>
            <a:off x="8849032" y="12946084"/>
            <a:ext cx="6679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>
                <a:solidFill>
                  <a:schemeClr val="accent3"/>
                </a:solidFill>
                <a:latin typeface="DejaVu Sans Condensed" panose="020B0606030804020204" pitchFamily="34" charset="0"/>
              </a:rPr>
              <a:t>© 2006 – 2016       </a:t>
            </a:r>
            <a:r>
              <a:rPr lang="de-DE" sz="2000" b="1" dirty="0">
                <a:solidFill>
                  <a:schemeClr val="tx1"/>
                </a:solidFill>
                <a:latin typeface="DejaVu Sans Condensed" panose="020B0606030804020204" pitchFamily="34" charset="0"/>
              </a:rPr>
              <a:t>YOUR COMPANY</a:t>
            </a:r>
          </a:p>
          <a:p>
            <a:pPr algn="ctr"/>
            <a:endParaRPr lang="de-DE" sz="2000" dirty="0">
              <a:solidFill>
                <a:schemeClr val="accent3"/>
              </a:solidFill>
              <a:latin typeface="DejaVu Sans Condensed" panose="020B0606030804020204" pitchFamily="34" charset="0"/>
            </a:endParaRPr>
          </a:p>
        </p:txBody>
      </p:sp>
      <p:sp>
        <p:nvSpPr>
          <p:cNvPr id="6" name="Rechteck 2"/>
          <p:cNvSpPr/>
          <p:nvPr userDrawn="1"/>
        </p:nvSpPr>
        <p:spPr>
          <a:xfrm>
            <a:off x="1032388" y="12699118"/>
            <a:ext cx="5692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Mr. John Doe</a:t>
            </a:r>
            <a:r>
              <a:rPr lang="en-US" sz="1600" dirty="0">
                <a:solidFill>
                  <a:schemeClr val="accent3"/>
                </a:solidFill>
              </a:rPr>
              <a:t/>
            </a:r>
            <a:br>
              <a:rPr lang="en-US" sz="1600" dirty="0">
                <a:solidFill>
                  <a:schemeClr val="accent3"/>
                </a:solidFill>
              </a:rPr>
            </a:br>
            <a:r>
              <a:rPr lang="en-US" sz="1800" b="0" i="0" kern="1200" dirty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c/o Cynthia </a:t>
            </a:r>
            <a:r>
              <a:rPr lang="en-US" sz="1800" b="0" i="0" kern="1200" dirty="0" err="1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Sampleperson</a:t>
            </a:r>
            <a:endParaRPr lang="de-DE" sz="1500" dirty="0">
              <a:solidFill>
                <a:schemeClr val="accent3"/>
              </a:solidFill>
              <a:latin typeface="DejaVu Sans Condensed" panose="020B0606030804020204" pitchFamily="34" charset="0"/>
            </a:endParaRPr>
          </a:p>
        </p:txBody>
      </p:sp>
      <p:sp>
        <p:nvSpPr>
          <p:cNvPr id="7" name="Rechteck 4"/>
          <p:cNvSpPr/>
          <p:nvPr userDrawn="1"/>
        </p:nvSpPr>
        <p:spPr>
          <a:xfrm>
            <a:off x="4365523" y="12699118"/>
            <a:ext cx="5692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0" i="0" kern="1200" dirty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123 Sample Drive</a:t>
            </a:r>
            <a:r>
              <a:rPr lang="en-US" sz="1600" dirty="0">
                <a:solidFill>
                  <a:schemeClr val="accent3"/>
                </a:solidFill>
              </a:rPr>
              <a:t/>
            </a:r>
            <a:br>
              <a:rPr lang="en-US" sz="1600" dirty="0">
                <a:solidFill>
                  <a:schemeClr val="accent3"/>
                </a:solidFill>
              </a:rPr>
            </a:br>
            <a:r>
              <a:rPr lang="en-US" sz="1800" b="0" i="0" kern="1200" dirty="0">
                <a:solidFill>
                  <a:schemeClr val="accent3"/>
                </a:solidFill>
                <a:effectLst/>
                <a:latin typeface="+mn-lt"/>
                <a:ea typeface="+mn-ea"/>
                <a:cs typeface="+mn-cs"/>
              </a:rPr>
              <a:t>Rockford, IL 61109</a:t>
            </a:r>
            <a:endParaRPr lang="de-DE" sz="1500" dirty="0">
              <a:solidFill>
                <a:schemeClr val="accent3"/>
              </a:solidFill>
              <a:latin typeface="DejaVu Sans Condensed" panose="020B06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900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1" y="3297630"/>
            <a:ext cx="24377647" cy="10418370"/>
          </a:xfrm>
          <a:custGeom>
            <a:avLst/>
            <a:gdLst>
              <a:gd name="connsiteX0" fmla="*/ 0 w 24377647"/>
              <a:gd name="connsiteY0" fmla="*/ 0 h 10418370"/>
              <a:gd name="connsiteX1" fmla="*/ 24377647 w 24377647"/>
              <a:gd name="connsiteY1" fmla="*/ 0 h 10418370"/>
              <a:gd name="connsiteX2" fmla="*/ 24377647 w 24377647"/>
              <a:gd name="connsiteY2" fmla="*/ 10418370 h 10418370"/>
              <a:gd name="connsiteX3" fmla="*/ 0 w 24377647"/>
              <a:gd name="connsiteY3" fmla="*/ 10418370 h 1041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47" h="10418370">
                <a:moveTo>
                  <a:pt x="0" y="0"/>
                </a:moveTo>
                <a:lnTo>
                  <a:pt x="24377647" y="0"/>
                </a:lnTo>
                <a:lnTo>
                  <a:pt x="24377647" y="10418370"/>
                </a:lnTo>
                <a:lnTo>
                  <a:pt x="0" y="104183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79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C BY-ND-SA Rech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67827BD-FECB-479D-8DCD-F859A3D86E0F}"/>
              </a:ext>
            </a:extLst>
          </p:cNvPr>
          <p:cNvGrpSpPr/>
          <p:nvPr userDrawn="1"/>
        </p:nvGrpSpPr>
        <p:grpSpPr>
          <a:xfrm>
            <a:off x="16349443" y="13163711"/>
            <a:ext cx="8028207" cy="707886"/>
            <a:chOff x="816854" y="12977099"/>
            <a:chExt cx="8028207" cy="707886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49B46A47-8686-4608-82DD-8C3AAC3BEC08}"/>
                </a:ext>
              </a:extLst>
            </p:cNvPr>
            <p:cNvSpPr/>
            <p:nvPr userDrawn="1"/>
          </p:nvSpPr>
          <p:spPr>
            <a:xfrm>
              <a:off x="816854" y="12977099"/>
              <a:ext cx="802820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de-DE" sz="2000" dirty="0">
                  <a:solidFill>
                    <a:schemeClr val="accent3"/>
                  </a:solidFill>
                  <a:latin typeface="DejaVu Sans Condensed" panose="020B0606030804020204" pitchFamily="34" charset="0"/>
                </a:rPr>
                <a:t>     BY-ND-SA </a:t>
              </a:r>
              <a:r>
                <a:rPr lang="de-DE" sz="2000" b="1" dirty="0" err="1">
                  <a:solidFill>
                    <a:schemeClr val="tx1"/>
                  </a:solidFill>
                  <a:latin typeface="DejaVu Sans Condensed" panose="020B0606030804020204" pitchFamily="34" charset="0"/>
                </a:rPr>
                <a:t>basa</a:t>
              </a:r>
              <a:r>
                <a:rPr lang="de-DE" sz="2000" b="1" dirty="0">
                  <a:solidFill>
                    <a:schemeClr val="tx1"/>
                  </a:solidFill>
                  <a:latin typeface="DejaVu Sans Condensed" panose="020B0606030804020204" pitchFamily="34" charset="0"/>
                </a:rPr>
                <a:t> e.V. | Bildungsstätte Alte Schule Anspach</a:t>
              </a:r>
            </a:p>
            <a:p>
              <a:pPr algn="l"/>
              <a:endParaRPr lang="de-DE" sz="2000" dirty="0">
                <a:solidFill>
                  <a:schemeClr val="accent3"/>
                </a:solidFill>
                <a:latin typeface="DejaVu Sans Condensed" panose="020B0606030804020204" pitchFamily="34" charset="0"/>
              </a:endParaRPr>
            </a:p>
          </p:txBody>
        </p: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45E28547-4206-4512-8EA6-DC62445047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855" y="12977100"/>
              <a:ext cx="378900" cy="378900"/>
            </a:xfrm>
            <a:prstGeom prst="rect">
              <a:avLst/>
            </a:prstGeom>
          </p:spPr>
        </p:pic>
      </p:grpSp>
      <p:sp>
        <p:nvSpPr>
          <p:cNvPr id="7" name="L-Form 6">
            <a:extLst>
              <a:ext uri="{FF2B5EF4-FFF2-40B4-BE49-F238E27FC236}">
                <a16:creationId xmlns:a16="http://schemas.microsoft.com/office/drawing/2014/main" id="{1E02F719-F14D-4FD6-A7F7-F6E9F62BFB61}"/>
              </a:ext>
            </a:extLst>
          </p:cNvPr>
          <p:cNvSpPr/>
          <p:nvPr userDrawn="1"/>
        </p:nvSpPr>
        <p:spPr>
          <a:xfrm>
            <a:off x="0" y="12074769"/>
            <a:ext cx="1641096" cy="1641231"/>
          </a:xfrm>
          <a:prstGeom prst="corner">
            <a:avLst>
              <a:gd name="adj1" fmla="val 41379"/>
              <a:gd name="adj2" fmla="val 41055"/>
            </a:avLst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hteck 7">
            <a:hlinkClick r:id="" action="ppaction://noaction"/>
            <a:extLst>
              <a:ext uri="{FF2B5EF4-FFF2-40B4-BE49-F238E27FC236}">
                <a16:creationId xmlns:a16="http://schemas.microsoft.com/office/drawing/2014/main" id="{EB805E6B-7983-489B-8DCC-8FF8A72FBCB3}"/>
              </a:ext>
            </a:extLst>
          </p:cNvPr>
          <p:cNvSpPr/>
          <p:nvPr userDrawn="1"/>
        </p:nvSpPr>
        <p:spPr>
          <a:xfrm>
            <a:off x="17896448" y="13138752"/>
            <a:ext cx="6126481" cy="378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hteck 8">
            <a:hlinkClick r:id="" action="ppaction://noaction"/>
            <a:extLst>
              <a:ext uri="{FF2B5EF4-FFF2-40B4-BE49-F238E27FC236}">
                <a16:creationId xmlns:a16="http://schemas.microsoft.com/office/drawing/2014/main" id="{6ACDA894-7E0A-4820-9038-7E8CDE0CEB24}"/>
              </a:ext>
            </a:extLst>
          </p:cNvPr>
          <p:cNvSpPr/>
          <p:nvPr userDrawn="1"/>
        </p:nvSpPr>
        <p:spPr>
          <a:xfrm>
            <a:off x="16375049" y="13158625"/>
            <a:ext cx="1521398" cy="378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970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 BY-SA Lin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AEF52C8-3F57-40C4-95C2-E82BC3FED64B}"/>
              </a:ext>
            </a:extLst>
          </p:cNvPr>
          <p:cNvGrpSpPr/>
          <p:nvPr userDrawn="1"/>
        </p:nvGrpSpPr>
        <p:grpSpPr>
          <a:xfrm>
            <a:off x="1861883" y="13101898"/>
            <a:ext cx="8028207" cy="707886"/>
            <a:chOff x="816854" y="12977099"/>
            <a:chExt cx="8028207" cy="707886"/>
          </a:xfrm>
        </p:grpSpPr>
        <p:sp>
          <p:nvSpPr>
            <p:cNvPr id="4" name="Rechteck 3"/>
            <p:cNvSpPr/>
            <p:nvPr userDrawn="1"/>
          </p:nvSpPr>
          <p:spPr>
            <a:xfrm>
              <a:off x="816854" y="12977099"/>
              <a:ext cx="802820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de-DE" sz="2000" dirty="0">
                  <a:solidFill>
                    <a:schemeClr val="accent3"/>
                  </a:solidFill>
                  <a:latin typeface="DejaVu Sans Condensed" panose="020B0606030804020204" pitchFamily="34" charset="0"/>
                </a:rPr>
                <a:t>     </a:t>
              </a:r>
              <a:r>
                <a:rPr lang="de-DE" sz="2000" u="none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DejaVu Sans Condensed" panose="020B0606030804020204" pitchFamily="34" charset="0"/>
                </a:rPr>
                <a:t>BY-SA</a:t>
              </a:r>
              <a:r>
                <a:rPr lang="de-DE" sz="2000" dirty="0">
                  <a:solidFill>
                    <a:schemeClr val="accent3"/>
                  </a:solidFill>
                  <a:latin typeface="DejaVu Sans Condensed" panose="020B0606030804020204" pitchFamily="34" charset="0"/>
                </a:rPr>
                <a:t> </a:t>
              </a:r>
              <a:r>
                <a:rPr lang="de-DE" sz="2000" b="1" dirty="0" err="1">
                  <a:solidFill>
                    <a:schemeClr val="tx1"/>
                  </a:solidFill>
                  <a:latin typeface="DejaVu Sans Condensed" panose="020B0606030804020204" pitchFamily="34" charset="0"/>
                </a:rPr>
                <a:t>basa</a:t>
              </a:r>
              <a:r>
                <a:rPr lang="de-DE" sz="2000" b="1" dirty="0">
                  <a:solidFill>
                    <a:schemeClr val="tx1"/>
                  </a:solidFill>
                  <a:latin typeface="DejaVu Sans Condensed" panose="020B0606030804020204" pitchFamily="34" charset="0"/>
                </a:rPr>
                <a:t> e.V. | Bildungsstätte Alte Schule Anspach</a:t>
              </a:r>
            </a:p>
            <a:p>
              <a:pPr algn="l"/>
              <a:endParaRPr lang="de-DE" sz="2000" dirty="0">
                <a:solidFill>
                  <a:schemeClr val="accent3"/>
                </a:solidFill>
                <a:latin typeface="DejaVu Sans Condensed" panose="020B0606030804020204" pitchFamily="34" charset="0"/>
              </a:endParaRPr>
            </a:p>
          </p:txBody>
        </p:sp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338925DD-EF61-4D88-898D-4598C397D9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855" y="12977100"/>
              <a:ext cx="378900" cy="378900"/>
            </a:xfrm>
            <a:prstGeom prst="rect">
              <a:avLst/>
            </a:prstGeom>
          </p:spPr>
        </p:pic>
      </p:grpSp>
      <p:sp>
        <p:nvSpPr>
          <p:cNvPr id="6" name="L-Form 5">
            <a:extLst>
              <a:ext uri="{FF2B5EF4-FFF2-40B4-BE49-F238E27FC236}">
                <a16:creationId xmlns:a16="http://schemas.microsoft.com/office/drawing/2014/main" id="{F99942C3-6DC0-4150-B61D-1CD57F35F63B}"/>
              </a:ext>
            </a:extLst>
          </p:cNvPr>
          <p:cNvSpPr/>
          <p:nvPr userDrawn="1"/>
        </p:nvSpPr>
        <p:spPr>
          <a:xfrm>
            <a:off x="0" y="12074769"/>
            <a:ext cx="1641096" cy="1641231"/>
          </a:xfrm>
          <a:prstGeom prst="corner">
            <a:avLst>
              <a:gd name="adj1" fmla="val 41379"/>
              <a:gd name="adj2" fmla="val 41055"/>
            </a:avLst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hteck 1">
            <a:hlinkClick r:id="" action="ppaction://noaction"/>
            <a:extLst>
              <a:ext uri="{FF2B5EF4-FFF2-40B4-BE49-F238E27FC236}">
                <a16:creationId xmlns:a16="http://schemas.microsoft.com/office/drawing/2014/main" id="{7F56F739-D78A-4E68-BE62-D1044CC74A32}"/>
              </a:ext>
            </a:extLst>
          </p:cNvPr>
          <p:cNvSpPr/>
          <p:nvPr userDrawn="1"/>
        </p:nvSpPr>
        <p:spPr>
          <a:xfrm>
            <a:off x="1861882" y="13118058"/>
            <a:ext cx="1072866" cy="351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hteck 7">
            <a:hlinkClick r:id="" action="ppaction://noaction"/>
            <a:extLst>
              <a:ext uri="{FF2B5EF4-FFF2-40B4-BE49-F238E27FC236}">
                <a16:creationId xmlns:a16="http://schemas.microsoft.com/office/drawing/2014/main" id="{C391AD6C-8E2E-43D5-B1A5-54401A6EB15C}"/>
              </a:ext>
            </a:extLst>
          </p:cNvPr>
          <p:cNvSpPr/>
          <p:nvPr userDrawn="1"/>
        </p:nvSpPr>
        <p:spPr>
          <a:xfrm>
            <a:off x="3383279" y="13101897"/>
            <a:ext cx="6126481" cy="378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136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 BY-SA rech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67827BD-FECB-479D-8DCD-F859A3D86E0F}"/>
              </a:ext>
            </a:extLst>
          </p:cNvPr>
          <p:cNvGrpSpPr/>
          <p:nvPr userDrawn="1"/>
        </p:nvGrpSpPr>
        <p:grpSpPr>
          <a:xfrm>
            <a:off x="16795213" y="13184031"/>
            <a:ext cx="8028207" cy="707886"/>
            <a:chOff x="816854" y="12977099"/>
            <a:chExt cx="8028207" cy="707886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49B46A47-8686-4608-82DD-8C3AAC3BEC08}"/>
                </a:ext>
              </a:extLst>
            </p:cNvPr>
            <p:cNvSpPr/>
            <p:nvPr userDrawn="1"/>
          </p:nvSpPr>
          <p:spPr>
            <a:xfrm>
              <a:off x="816854" y="12977099"/>
              <a:ext cx="802820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de-DE" sz="2000" dirty="0">
                  <a:solidFill>
                    <a:schemeClr val="accent3"/>
                  </a:solidFill>
                  <a:latin typeface="DejaVu Sans Condensed" panose="020B0606030804020204" pitchFamily="34" charset="0"/>
                </a:rPr>
                <a:t>     BY-SA </a:t>
              </a:r>
              <a:r>
                <a:rPr lang="de-DE" sz="2000" b="1" dirty="0" err="1">
                  <a:solidFill>
                    <a:schemeClr val="tx1"/>
                  </a:solidFill>
                  <a:latin typeface="DejaVu Sans Condensed" panose="020B0606030804020204" pitchFamily="34" charset="0"/>
                </a:rPr>
                <a:t>basa</a:t>
              </a:r>
              <a:r>
                <a:rPr lang="de-DE" sz="2000" b="1" dirty="0">
                  <a:solidFill>
                    <a:schemeClr val="tx1"/>
                  </a:solidFill>
                  <a:latin typeface="DejaVu Sans Condensed" panose="020B0606030804020204" pitchFamily="34" charset="0"/>
                </a:rPr>
                <a:t> e.V. | Bildungsstätte Alte Schule Anspach</a:t>
              </a:r>
            </a:p>
            <a:p>
              <a:pPr algn="l"/>
              <a:endParaRPr lang="de-DE" sz="2000" dirty="0">
                <a:solidFill>
                  <a:schemeClr val="accent3"/>
                </a:solidFill>
                <a:latin typeface="DejaVu Sans Condensed" panose="020B0606030804020204" pitchFamily="34" charset="0"/>
              </a:endParaRPr>
            </a:p>
          </p:txBody>
        </p: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45E28547-4206-4512-8EA6-DC62445047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855" y="12977100"/>
              <a:ext cx="378900" cy="378900"/>
            </a:xfrm>
            <a:prstGeom prst="rect">
              <a:avLst/>
            </a:prstGeom>
          </p:spPr>
        </p:pic>
      </p:grpSp>
      <p:sp>
        <p:nvSpPr>
          <p:cNvPr id="7" name="L-Form 6">
            <a:extLst>
              <a:ext uri="{FF2B5EF4-FFF2-40B4-BE49-F238E27FC236}">
                <a16:creationId xmlns:a16="http://schemas.microsoft.com/office/drawing/2014/main" id="{1E02F719-F14D-4FD6-A7F7-F6E9F62BFB61}"/>
              </a:ext>
            </a:extLst>
          </p:cNvPr>
          <p:cNvSpPr/>
          <p:nvPr userDrawn="1"/>
        </p:nvSpPr>
        <p:spPr>
          <a:xfrm>
            <a:off x="0" y="12074769"/>
            <a:ext cx="1641096" cy="1641231"/>
          </a:xfrm>
          <a:prstGeom prst="corner">
            <a:avLst>
              <a:gd name="adj1" fmla="val 41379"/>
              <a:gd name="adj2" fmla="val 41055"/>
            </a:avLst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hteck 7">
            <a:hlinkClick r:id="" action="ppaction://noaction"/>
            <a:extLst>
              <a:ext uri="{FF2B5EF4-FFF2-40B4-BE49-F238E27FC236}">
                <a16:creationId xmlns:a16="http://schemas.microsoft.com/office/drawing/2014/main" id="{EB805E6B-7983-489B-8DCC-8FF8A72FBCB3}"/>
              </a:ext>
            </a:extLst>
          </p:cNvPr>
          <p:cNvSpPr/>
          <p:nvPr userDrawn="1"/>
        </p:nvSpPr>
        <p:spPr>
          <a:xfrm>
            <a:off x="18018368" y="13159072"/>
            <a:ext cx="6126481" cy="378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hteck 8">
            <a:hlinkClick r:id="" action="ppaction://noaction"/>
            <a:extLst>
              <a:ext uri="{FF2B5EF4-FFF2-40B4-BE49-F238E27FC236}">
                <a16:creationId xmlns:a16="http://schemas.microsoft.com/office/drawing/2014/main" id="{6ACDA894-7E0A-4820-9038-7E8CDE0CEB24}"/>
              </a:ext>
            </a:extLst>
          </p:cNvPr>
          <p:cNvSpPr/>
          <p:nvPr userDrawn="1"/>
        </p:nvSpPr>
        <p:spPr>
          <a:xfrm>
            <a:off x="16538894" y="12557920"/>
            <a:ext cx="1521398" cy="378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127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 dritter lin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1861882" y="13101898"/>
            <a:ext cx="105333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000" b="0" dirty="0">
                <a:solidFill>
                  <a:schemeClr val="accent3"/>
                </a:solidFill>
                <a:latin typeface="DejaVu Sans Condensed" panose="020B0606030804020204" pitchFamily="34" charset="0"/>
              </a:rPr>
              <a:t>GESCHÜTZTE INHALTE DRITTER</a:t>
            </a:r>
            <a:r>
              <a:rPr lang="de-DE" sz="2000" b="1" dirty="0">
                <a:solidFill>
                  <a:schemeClr val="accent3"/>
                </a:solidFill>
                <a:latin typeface="DejaVu Sans Condensed" panose="020B0606030804020204" pitchFamily="34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DejaVu Sans Condensed" panose="020B0606030804020204" pitchFamily="34" charset="0"/>
              </a:rPr>
              <a:t>basa</a:t>
            </a:r>
            <a:r>
              <a:rPr lang="de-DE" sz="2000" b="1" dirty="0">
                <a:solidFill>
                  <a:schemeClr val="tx1"/>
                </a:solidFill>
                <a:latin typeface="DejaVu Sans Condensed" panose="020B0606030804020204" pitchFamily="34" charset="0"/>
              </a:rPr>
              <a:t> e.V. | Bildungsstätte Alte Schule Anspach</a:t>
            </a:r>
          </a:p>
          <a:p>
            <a:pPr algn="l"/>
            <a:endParaRPr lang="de-DE" sz="2000" dirty="0">
              <a:solidFill>
                <a:schemeClr val="accent3"/>
              </a:solidFill>
              <a:latin typeface="DejaVu Sans Condensed" panose="020B0606030804020204" pitchFamily="34" charset="0"/>
            </a:endParaRPr>
          </a:p>
        </p:txBody>
      </p:sp>
      <p:sp>
        <p:nvSpPr>
          <p:cNvPr id="6" name="L-Form 5">
            <a:extLst>
              <a:ext uri="{FF2B5EF4-FFF2-40B4-BE49-F238E27FC236}">
                <a16:creationId xmlns:a16="http://schemas.microsoft.com/office/drawing/2014/main" id="{F99942C3-6DC0-4150-B61D-1CD57F35F63B}"/>
              </a:ext>
            </a:extLst>
          </p:cNvPr>
          <p:cNvSpPr/>
          <p:nvPr userDrawn="1"/>
        </p:nvSpPr>
        <p:spPr>
          <a:xfrm>
            <a:off x="0" y="12074769"/>
            <a:ext cx="1641096" cy="1641231"/>
          </a:xfrm>
          <a:prstGeom prst="corner">
            <a:avLst>
              <a:gd name="adj1" fmla="val 41379"/>
              <a:gd name="adj2" fmla="val 41055"/>
            </a:avLst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hteck 1">
            <a:hlinkClick r:id="" action="ppaction://noaction"/>
            <a:extLst>
              <a:ext uri="{FF2B5EF4-FFF2-40B4-BE49-F238E27FC236}">
                <a16:creationId xmlns:a16="http://schemas.microsoft.com/office/drawing/2014/main" id="{7F56F739-D78A-4E68-BE62-D1044CC74A32}"/>
              </a:ext>
            </a:extLst>
          </p:cNvPr>
          <p:cNvSpPr/>
          <p:nvPr userDrawn="1"/>
        </p:nvSpPr>
        <p:spPr>
          <a:xfrm>
            <a:off x="1861882" y="13076939"/>
            <a:ext cx="3726118" cy="403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hteck 7">
            <a:hlinkClick r:id="" action="ppaction://noaction"/>
            <a:extLst>
              <a:ext uri="{FF2B5EF4-FFF2-40B4-BE49-F238E27FC236}">
                <a16:creationId xmlns:a16="http://schemas.microsoft.com/office/drawing/2014/main" id="{C391AD6C-8E2E-43D5-B1A5-54401A6EB15C}"/>
              </a:ext>
            </a:extLst>
          </p:cNvPr>
          <p:cNvSpPr/>
          <p:nvPr userDrawn="1"/>
        </p:nvSpPr>
        <p:spPr>
          <a:xfrm>
            <a:off x="3383279" y="13101897"/>
            <a:ext cx="8028206" cy="378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927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 dritter rech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9B46A47-8686-4608-82DD-8C3AAC3BEC08}"/>
              </a:ext>
            </a:extLst>
          </p:cNvPr>
          <p:cNvSpPr/>
          <p:nvPr userDrawn="1"/>
        </p:nvSpPr>
        <p:spPr>
          <a:xfrm>
            <a:off x="14163040" y="13163711"/>
            <a:ext cx="102146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000" b="0" dirty="0">
                <a:solidFill>
                  <a:schemeClr val="accent3"/>
                </a:solidFill>
                <a:latin typeface="DejaVu Sans Condensed" panose="020B0606030804020204" pitchFamily="34" charset="0"/>
              </a:rPr>
              <a:t>GESCHÜTZTE INHALTE DRITTER</a:t>
            </a:r>
            <a:r>
              <a:rPr lang="de-DE" sz="2000" dirty="0">
                <a:solidFill>
                  <a:schemeClr val="accent3"/>
                </a:solidFill>
                <a:latin typeface="DejaVu Sans Condensed" panose="020B0606030804020204" pitchFamily="34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DejaVu Sans Condensed" panose="020B0606030804020204" pitchFamily="34" charset="0"/>
              </a:rPr>
              <a:t>basa</a:t>
            </a:r>
            <a:r>
              <a:rPr lang="de-DE" sz="2000" b="1" dirty="0">
                <a:solidFill>
                  <a:schemeClr val="tx1"/>
                </a:solidFill>
                <a:latin typeface="DejaVu Sans Condensed" panose="020B0606030804020204" pitchFamily="34" charset="0"/>
              </a:rPr>
              <a:t> e.V. | Bildungsstätte Alte Schule Anspach</a:t>
            </a:r>
          </a:p>
          <a:p>
            <a:pPr algn="l"/>
            <a:endParaRPr lang="de-DE" sz="2000" dirty="0">
              <a:solidFill>
                <a:schemeClr val="accent3"/>
              </a:solidFill>
              <a:latin typeface="DejaVu Sans Condensed" panose="020B0606030804020204" pitchFamily="34" charset="0"/>
            </a:endParaRPr>
          </a:p>
        </p:txBody>
      </p:sp>
      <p:sp>
        <p:nvSpPr>
          <p:cNvPr id="7" name="L-Form 6">
            <a:extLst>
              <a:ext uri="{FF2B5EF4-FFF2-40B4-BE49-F238E27FC236}">
                <a16:creationId xmlns:a16="http://schemas.microsoft.com/office/drawing/2014/main" id="{1E02F719-F14D-4FD6-A7F7-F6E9F62BFB61}"/>
              </a:ext>
            </a:extLst>
          </p:cNvPr>
          <p:cNvSpPr/>
          <p:nvPr userDrawn="1"/>
        </p:nvSpPr>
        <p:spPr>
          <a:xfrm>
            <a:off x="0" y="12074769"/>
            <a:ext cx="1641096" cy="1641231"/>
          </a:xfrm>
          <a:prstGeom prst="corner">
            <a:avLst>
              <a:gd name="adj1" fmla="val 41379"/>
              <a:gd name="adj2" fmla="val 41055"/>
            </a:avLst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hteck 7">
            <a:hlinkClick r:id="" action="ppaction://noaction"/>
            <a:extLst>
              <a:ext uri="{FF2B5EF4-FFF2-40B4-BE49-F238E27FC236}">
                <a16:creationId xmlns:a16="http://schemas.microsoft.com/office/drawing/2014/main" id="{EB805E6B-7983-489B-8DCC-8FF8A72FBCB3}"/>
              </a:ext>
            </a:extLst>
          </p:cNvPr>
          <p:cNvSpPr/>
          <p:nvPr userDrawn="1"/>
        </p:nvSpPr>
        <p:spPr>
          <a:xfrm>
            <a:off x="17896448" y="13138752"/>
            <a:ext cx="6126481" cy="378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hteck 8">
            <a:hlinkClick r:id="" action="ppaction://noaction"/>
            <a:extLst>
              <a:ext uri="{FF2B5EF4-FFF2-40B4-BE49-F238E27FC236}">
                <a16:creationId xmlns:a16="http://schemas.microsoft.com/office/drawing/2014/main" id="{6ACDA894-7E0A-4820-9038-7E8CDE0CEB24}"/>
              </a:ext>
            </a:extLst>
          </p:cNvPr>
          <p:cNvSpPr/>
          <p:nvPr userDrawn="1"/>
        </p:nvSpPr>
        <p:spPr>
          <a:xfrm>
            <a:off x="14163040" y="13138752"/>
            <a:ext cx="3733408" cy="378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180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RAULIC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1861882" y="13101898"/>
            <a:ext cx="105333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000" b="0" dirty="0">
                <a:solidFill>
                  <a:schemeClr val="accent3"/>
                </a:solidFill>
                <a:latin typeface="DejaVu Sans Condensed" panose="020B0606030804020204" pitchFamily="34" charset="0"/>
              </a:rPr>
              <a:t>VERTRAULICH</a:t>
            </a:r>
            <a:r>
              <a:rPr lang="de-DE" sz="2000" b="1" dirty="0">
                <a:solidFill>
                  <a:schemeClr val="accent3"/>
                </a:solidFill>
                <a:latin typeface="DejaVu Sans Condensed" panose="020B0606030804020204" pitchFamily="34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DejaVu Sans Condensed" panose="020B0606030804020204" pitchFamily="34" charset="0"/>
              </a:rPr>
              <a:t>basa</a:t>
            </a:r>
            <a:r>
              <a:rPr lang="de-DE" sz="2000" b="1" dirty="0">
                <a:solidFill>
                  <a:schemeClr val="tx1"/>
                </a:solidFill>
                <a:latin typeface="DejaVu Sans Condensed" panose="020B0606030804020204" pitchFamily="34" charset="0"/>
              </a:rPr>
              <a:t> e.V. | Bildungsstätte Alte Schule Anspach</a:t>
            </a:r>
          </a:p>
          <a:p>
            <a:pPr algn="l"/>
            <a:endParaRPr lang="de-DE" sz="2000" dirty="0">
              <a:solidFill>
                <a:schemeClr val="accent3"/>
              </a:solidFill>
              <a:latin typeface="DejaVu Sans Condensed" panose="020B0606030804020204" pitchFamily="34" charset="0"/>
            </a:endParaRPr>
          </a:p>
        </p:txBody>
      </p:sp>
      <p:sp>
        <p:nvSpPr>
          <p:cNvPr id="6" name="L-Form 5">
            <a:extLst>
              <a:ext uri="{FF2B5EF4-FFF2-40B4-BE49-F238E27FC236}">
                <a16:creationId xmlns:a16="http://schemas.microsoft.com/office/drawing/2014/main" id="{F99942C3-6DC0-4150-B61D-1CD57F35F63B}"/>
              </a:ext>
            </a:extLst>
          </p:cNvPr>
          <p:cNvSpPr/>
          <p:nvPr userDrawn="1"/>
        </p:nvSpPr>
        <p:spPr>
          <a:xfrm>
            <a:off x="0" y="12074769"/>
            <a:ext cx="1641096" cy="1641231"/>
          </a:xfrm>
          <a:prstGeom prst="corner">
            <a:avLst>
              <a:gd name="adj1" fmla="val 41379"/>
              <a:gd name="adj2" fmla="val 41055"/>
            </a:avLst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hteck 1">
            <a:hlinkClick r:id="" action="ppaction://noaction"/>
            <a:extLst>
              <a:ext uri="{FF2B5EF4-FFF2-40B4-BE49-F238E27FC236}">
                <a16:creationId xmlns:a16="http://schemas.microsoft.com/office/drawing/2014/main" id="{7F56F739-D78A-4E68-BE62-D1044CC74A32}"/>
              </a:ext>
            </a:extLst>
          </p:cNvPr>
          <p:cNvSpPr/>
          <p:nvPr userDrawn="1"/>
        </p:nvSpPr>
        <p:spPr>
          <a:xfrm>
            <a:off x="1861881" y="13101897"/>
            <a:ext cx="1642273" cy="378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hteck 7">
            <a:hlinkClick r:id="" action="ppaction://noaction"/>
            <a:extLst>
              <a:ext uri="{FF2B5EF4-FFF2-40B4-BE49-F238E27FC236}">
                <a16:creationId xmlns:a16="http://schemas.microsoft.com/office/drawing/2014/main" id="{C391AD6C-8E2E-43D5-B1A5-54401A6EB15C}"/>
              </a:ext>
            </a:extLst>
          </p:cNvPr>
          <p:cNvSpPr/>
          <p:nvPr userDrawn="1"/>
        </p:nvSpPr>
        <p:spPr>
          <a:xfrm>
            <a:off x="3383279" y="13101897"/>
            <a:ext cx="8028206" cy="378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492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RAULICH rech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9B46A47-8686-4608-82DD-8C3AAC3BEC08}"/>
              </a:ext>
            </a:extLst>
          </p:cNvPr>
          <p:cNvSpPr/>
          <p:nvPr userDrawn="1"/>
        </p:nvSpPr>
        <p:spPr>
          <a:xfrm>
            <a:off x="16264647" y="13163711"/>
            <a:ext cx="81130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000" b="0" dirty="0">
                <a:solidFill>
                  <a:schemeClr val="accent3"/>
                </a:solidFill>
                <a:latin typeface="DejaVu Sans Condensed" panose="020B0606030804020204" pitchFamily="34" charset="0"/>
              </a:rPr>
              <a:t>VERTRAULICH </a:t>
            </a:r>
            <a:r>
              <a:rPr lang="de-DE" sz="2000" b="1" dirty="0" err="1">
                <a:solidFill>
                  <a:schemeClr val="tx1"/>
                </a:solidFill>
                <a:latin typeface="DejaVu Sans Condensed" panose="020B0606030804020204" pitchFamily="34" charset="0"/>
              </a:rPr>
              <a:t>basa</a:t>
            </a:r>
            <a:r>
              <a:rPr lang="de-DE" sz="2000" b="1" dirty="0">
                <a:solidFill>
                  <a:schemeClr val="tx1"/>
                </a:solidFill>
                <a:latin typeface="DejaVu Sans Condensed" panose="020B0606030804020204" pitchFamily="34" charset="0"/>
              </a:rPr>
              <a:t> e.V. | Bildungsstätte Alte Schule Anspach</a:t>
            </a:r>
          </a:p>
          <a:p>
            <a:pPr algn="l"/>
            <a:endParaRPr lang="de-DE" sz="2000" dirty="0">
              <a:solidFill>
                <a:schemeClr val="accent3"/>
              </a:solidFill>
              <a:latin typeface="DejaVu Sans Condensed" panose="020B0606030804020204" pitchFamily="34" charset="0"/>
            </a:endParaRPr>
          </a:p>
        </p:txBody>
      </p:sp>
      <p:sp>
        <p:nvSpPr>
          <p:cNvPr id="7" name="L-Form 6">
            <a:extLst>
              <a:ext uri="{FF2B5EF4-FFF2-40B4-BE49-F238E27FC236}">
                <a16:creationId xmlns:a16="http://schemas.microsoft.com/office/drawing/2014/main" id="{1E02F719-F14D-4FD6-A7F7-F6E9F62BFB61}"/>
              </a:ext>
            </a:extLst>
          </p:cNvPr>
          <p:cNvSpPr/>
          <p:nvPr userDrawn="1"/>
        </p:nvSpPr>
        <p:spPr>
          <a:xfrm>
            <a:off x="0" y="12074769"/>
            <a:ext cx="1641096" cy="1641231"/>
          </a:xfrm>
          <a:prstGeom prst="corner">
            <a:avLst>
              <a:gd name="adj1" fmla="val 41379"/>
              <a:gd name="adj2" fmla="val 41055"/>
            </a:avLst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hteck 7">
            <a:hlinkClick r:id="" action="ppaction://noaction"/>
            <a:extLst>
              <a:ext uri="{FF2B5EF4-FFF2-40B4-BE49-F238E27FC236}">
                <a16:creationId xmlns:a16="http://schemas.microsoft.com/office/drawing/2014/main" id="{EB805E6B-7983-489B-8DCC-8FF8A72FBCB3}"/>
              </a:ext>
            </a:extLst>
          </p:cNvPr>
          <p:cNvSpPr/>
          <p:nvPr userDrawn="1"/>
        </p:nvSpPr>
        <p:spPr>
          <a:xfrm>
            <a:off x="17896448" y="13138752"/>
            <a:ext cx="6126481" cy="378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hteck 8">
            <a:hlinkClick r:id="" action="ppaction://noaction"/>
            <a:extLst>
              <a:ext uri="{FF2B5EF4-FFF2-40B4-BE49-F238E27FC236}">
                <a16:creationId xmlns:a16="http://schemas.microsoft.com/office/drawing/2014/main" id="{6ACDA894-7E0A-4820-9038-7E8CDE0CEB24}"/>
              </a:ext>
            </a:extLst>
          </p:cNvPr>
          <p:cNvSpPr/>
          <p:nvPr userDrawn="1"/>
        </p:nvSpPr>
        <p:spPr>
          <a:xfrm>
            <a:off x="16264646" y="13138752"/>
            <a:ext cx="1631801" cy="577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6294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95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25" r:id="rId2"/>
    <p:sldLayoutId id="2147483726" r:id="rId3"/>
    <p:sldLayoutId id="2147483721" r:id="rId4"/>
    <p:sldLayoutId id="2147483722" r:id="rId5"/>
    <p:sldLayoutId id="2147483717" r:id="rId6"/>
    <p:sldLayoutId id="2147483718" r:id="rId7"/>
    <p:sldLayoutId id="2147483723" r:id="rId8"/>
    <p:sldLayoutId id="2147483724" r:id="rId9"/>
    <p:sldLayoutId id="2147483702" r:id="rId10"/>
    <p:sldLayoutId id="2147483704" r:id="rId11"/>
    <p:sldLayoutId id="2147483720" r:id="rId12"/>
    <p:sldLayoutId id="2147483727" r:id="rId13"/>
    <p:sldLayoutId id="2147483728" r:id="rId14"/>
  </p:sldLayoutIdLst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71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unsplash.com/s/photos/online-learning?utm_source=unsplash&amp;utm_medium=referral&amp;utm_content=creditCopyText" TargetMode="External"/><Relationship Id="rId5" Type="http://schemas.openxmlformats.org/officeDocument/2006/relationships/hyperlink" Target="https://unsplash.com/@jeshoots?utm_source=unsplash&amp;utm_medium=referral&amp;utm_content=creditCopyText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kraemer@basa.d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8"/>
          <p:cNvSpPr/>
          <p:nvPr/>
        </p:nvSpPr>
        <p:spPr>
          <a:xfrm flipH="1">
            <a:off x="-7636385" y="-3429000"/>
            <a:ext cx="39161516" cy="29634872"/>
          </a:xfrm>
          <a:custGeom>
            <a:avLst/>
            <a:gdLst>
              <a:gd name="connsiteX0" fmla="*/ 0 w 10602657"/>
              <a:gd name="connsiteY0" fmla="*/ 0 h 13716000"/>
              <a:gd name="connsiteX1" fmla="*/ 10602657 w 10602657"/>
              <a:gd name="connsiteY1" fmla="*/ 0 h 13716000"/>
              <a:gd name="connsiteX2" fmla="*/ 10602657 w 10602657"/>
              <a:gd name="connsiteY2" fmla="*/ 13716000 h 13716000"/>
              <a:gd name="connsiteX3" fmla="*/ 0 w 10602657"/>
              <a:gd name="connsiteY3" fmla="*/ 13716000 h 13716000"/>
              <a:gd name="connsiteX4" fmla="*/ 0 w 10602657"/>
              <a:gd name="connsiteY4" fmla="*/ 0 h 13716000"/>
              <a:gd name="connsiteX0" fmla="*/ 359860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3598607 w 14201264"/>
              <a:gd name="connsiteY4" fmla="*/ 0 h 13716000"/>
              <a:gd name="connsiteX0" fmla="*/ 655452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6554527 w 14201264"/>
              <a:gd name="connsiteY4" fmla="*/ 0 h 13716000"/>
              <a:gd name="connsiteX0" fmla="*/ 7679062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7679062 w 14201264"/>
              <a:gd name="connsiteY4" fmla="*/ 0 h 13716000"/>
              <a:gd name="connsiteX0" fmla="*/ 9446187 w 15968389"/>
              <a:gd name="connsiteY0" fmla="*/ 0 h 13716000"/>
              <a:gd name="connsiteX1" fmla="*/ 15968389 w 15968389"/>
              <a:gd name="connsiteY1" fmla="*/ 0 h 13716000"/>
              <a:gd name="connsiteX2" fmla="*/ 15968389 w 15968389"/>
              <a:gd name="connsiteY2" fmla="*/ 13716000 h 13716000"/>
              <a:gd name="connsiteX3" fmla="*/ 0 w 15968389"/>
              <a:gd name="connsiteY3" fmla="*/ 13686503 h 13716000"/>
              <a:gd name="connsiteX4" fmla="*/ 9446187 w 15968389"/>
              <a:gd name="connsiteY4" fmla="*/ 0 h 13716000"/>
              <a:gd name="connsiteX0" fmla="*/ 9381928 w 15904130"/>
              <a:gd name="connsiteY0" fmla="*/ 0 h 13716000"/>
              <a:gd name="connsiteX1" fmla="*/ 15904130 w 15904130"/>
              <a:gd name="connsiteY1" fmla="*/ 0 h 13716000"/>
              <a:gd name="connsiteX2" fmla="*/ 15904130 w 15904130"/>
              <a:gd name="connsiteY2" fmla="*/ 13716000 h 13716000"/>
              <a:gd name="connsiteX3" fmla="*/ 0 w 15904130"/>
              <a:gd name="connsiteY3" fmla="*/ 13716000 h 13716000"/>
              <a:gd name="connsiteX4" fmla="*/ 9381928 w 15904130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4130" h="13716000">
                <a:moveTo>
                  <a:pt x="9381928" y="0"/>
                </a:moveTo>
                <a:lnTo>
                  <a:pt x="15904130" y="0"/>
                </a:lnTo>
                <a:lnTo>
                  <a:pt x="15904130" y="13716000"/>
                </a:lnTo>
                <a:lnTo>
                  <a:pt x="0" y="13716000"/>
                </a:lnTo>
                <a:lnTo>
                  <a:pt x="9381928" y="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ED2D31F-1883-4CBE-96E6-29AE7D659B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84"/>
          <a:stretch/>
        </p:blipFill>
        <p:spPr bwMode="auto">
          <a:xfrm>
            <a:off x="1" y="0"/>
            <a:ext cx="24377649" cy="1391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6130113" y="4283368"/>
            <a:ext cx="83395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5400" dirty="0"/>
              <a:t>Möglichst viele einbinden und herholen </a:t>
            </a:r>
            <a:endParaRPr lang="de-DE" sz="5400" dirty="0" smtClean="0"/>
          </a:p>
          <a:p>
            <a:pPr algn="r"/>
            <a:r>
              <a:rPr lang="de-DE" sz="5400" dirty="0" smtClean="0"/>
              <a:t>im </a:t>
            </a:r>
            <a:r>
              <a:rPr lang="de-DE" sz="5400" dirty="0"/>
              <a:t>virtuellen Setting</a:t>
            </a:r>
          </a:p>
        </p:txBody>
      </p:sp>
      <p:sp>
        <p:nvSpPr>
          <p:cNvPr id="12" name="Sehne 11">
            <a:extLst>
              <a:ext uri="{FF2B5EF4-FFF2-40B4-BE49-F238E27FC236}">
                <a16:creationId xmlns:a16="http://schemas.microsoft.com/office/drawing/2014/main" id="{81884534-851E-43D9-9EB2-4D963A6C5B81}"/>
              </a:ext>
            </a:extLst>
          </p:cNvPr>
          <p:cNvSpPr/>
          <p:nvPr/>
        </p:nvSpPr>
        <p:spPr>
          <a:xfrm flipH="1">
            <a:off x="19930001" y="-4700089"/>
            <a:ext cx="8895298" cy="7695466"/>
          </a:xfrm>
          <a:prstGeom prst="chord">
            <a:avLst>
              <a:gd name="adj1" fmla="val 13788809"/>
              <a:gd name="adj2" fmla="val 12500989"/>
            </a:avLst>
          </a:prstGeom>
          <a:gradFill flip="none" rotWithShape="1">
            <a:gsLst>
              <a:gs pos="32000">
                <a:srgbClr val="EEEEEE">
                  <a:alpha val="56000"/>
                </a:srgbClr>
              </a:gs>
              <a:gs pos="0">
                <a:schemeClr val="bg1"/>
              </a:gs>
              <a:gs pos="65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3D7D299-C580-45B0-9DC1-55BC5AD540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43"/>
          <a:stretch/>
        </p:blipFill>
        <p:spPr>
          <a:xfrm>
            <a:off x="21772953" y="136398"/>
            <a:ext cx="2392781" cy="1655080"/>
          </a:xfrm>
          <a:prstGeom prst="rect">
            <a:avLst/>
          </a:prstGeom>
        </p:spPr>
      </p:pic>
      <p:sp>
        <p:nvSpPr>
          <p:cNvPr id="14" name="L-Form 13">
            <a:extLst>
              <a:ext uri="{FF2B5EF4-FFF2-40B4-BE49-F238E27FC236}">
                <a16:creationId xmlns:a16="http://schemas.microsoft.com/office/drawing/2014/main" id="{B4FB83B3-8D42-4EE4-A37D-735A373CA383}"/>
              </a:ext>
            </a:extLst>
          </p:cNvPr>
          <p:cNvSpPr/>
          <p:nvPr/>
        </p:nvSpPr>
        <p:spPr>
          <a:xfrm>
            <a:off x="0" y="12074769"/>
            <a:ext cx="1641096" cy="1641231"/>
          </a:xfrm>
          <a:prstGeom prst="corner">
            <a:avLst>
              <a:gd name="adj1" fmla="val 41379"/>
              <a:gd name="adj2" fmla="val 41055"/>
            </a:avLst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A4A0583-2B13-4607-906B-693073E17612}"/>
              </a:ext>
            </a:extLst>
          </p:cNvPr>
          <p:cNvSpPr txBox="1"/>
          <p:nvPr/>
        </p:nvSpPr>
        <p:spPr>
          <a:xfrm>
            <a:off x="15115554" y="2580653"/>
            <a:ext cx="85688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 smtClean="0">
                <a:latin typeface="DejaVu Sans Condensed" panose="020B0606030804020204" pitchFamily="34" charset="0"/>
              </a:rPr>
              <a:t> Input, 22.09.2021</a:t>
            </a:r>
          </a:p>
          <a:p>
            <a:pPr algn="r"/>
            <a:r>
              <a:rPr lang="de-DE" sz="2800" dirty="0" smtClean="0"/>
              <a:t>Tagung: Bündnisse </a:t>
            </a:r>
            <a:r>
              <a:rPr lang="de-DE" sz="2800" dirty="0"/>
              <a:t>als dritter </a:t>
            </a:r>
            <a:r>
              <a:rPr lang="de-DE" sz="2800" dirty="0" smtClean="0"/>
              <a:t>Weg: Selbstorganisation </a:t>
            </a:r>
            <a:r>
              <a:rPr lang="de-DE" sz="2800" dirty="0"/>
              <a:t>und </a:t>
            </a:r>
            <a:r>
              <a:rPr lang="de-DE" sz="2800" dirty="0" smtClean="0"/>
              <a:t>Teilhabe </a:t>
            </a:r>
            <a:r>
              <a:rPr lang="de-DE" sz="2800" dirty="0"/>
              <a:t>am </a:t>
            </a:r>
            <a:r>
              <a:rPr lang="de-DE" sz="2800" dirty="0" smtClean="0"/>
              <a:t>Prüfstand</a:t>
            </a:r>
            <a:r>
              <a:rPr lang="de-AT" sz="2800" dirty="0" smtClean="0"/>
              <a:t>?</a:t>
            </a:r>
            <a:endParaRPr lang="de-DE" sz="2800" dirty="0"/>
          </a:p>
          <a:p>
            <a:pPr algn="r"/>
            <a:endParaRPr lang="de-DE" sz="2800" dirty="0">
              <a:latin typeface="DejaVu Sans Condensed" panose="020B0606030804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28BECC7-EE4B-41BD-8402-09F3F7987C25}"/>
              </a:ext>
            </a:extLst>
          </p:cNvPr>
          <p:cNvSpPr txBox="1"/>
          <p:nvPr/>
        </p:nvSpPr>
        <p:spPr>
          <a:xfrm>
            <a:off x="16222156" y="9140530"/>
            <a:ext cx="8155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 smtClean="0">
                <a:latin typeface="DejaVu Sans Condensed" panose="020B0606030804020204" pitchFamily="34" charset="0"/>
              </a:rPr>
              <a:t>Carolin Bernhardt </a:t>
            </a:r>
            <a:r>
              <a:rPr lang="de-DE" sz="2800" dirty="0">
                <a:latin typeface="DejaVu Sans Condensed" panose="020B0606030804020204" pitchFamily="34" charset="0"/>
              </a:rPr>
              <a:t>(</a:t>
            </a:r>
            <a:r>
              <a:rPr lang="de-DE" sz="2800" dirty="0" err="1">
                <a:latin typeface="DejaVu Sans Condensed" panose="020B0606030804020204" pitchFamily="34" charset="0"/>
              </a:rPr>
              <a:t>basa</a:t>
            </a:r>
            <a:r>
              <a:rPr lang="de-DE" sz="2800" dirty="0">
                <a:latin typeface="DejaVu Sans Condensed" panose="020B0606030804020204" pitchFamily="34" charset="0"/>
              </a:rPr>
              <a:t> e.V.)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BFBD691-6B6C-4CA5-A9A1-0F92D620F27B}"/>
              </a:ext>
            </a:extLst>
          </p:cNvPr>
          <p:cNvSpPr txBox="1"/>
          <p:nvPr/>
        </p:nvSpPr>
        <p:spPr>
          <a:xfrm>
            <a:off x="19346470" y="12705865"/>
            <a:ext cx="4337899" cy="379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Photo by </a:t>
            </a:r>
            <a:r>
              <a:rPr lang="en-US" dirty="0">
                <a:hlinkClick r:id="rId5"/>
              </a:rPr>
              <a:t>JESHOOTS.COM</a:t>
            </a:r>
            <a:r>
              <a:rPr lang="en-US" dirty="0"/>
              <a:t> on </a:t>
            </a:r>
            <a:r>
              <a:rPr lang="en-US" dirty="0" err="1">
                <a:hlinkClick r:id="rId6"/>
              </a:rPr>
              <a:t>Unsplash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9119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19"/>
          <p:cNvSpPr txBox="1"/>
          <p:nvPr/>
        </p:nvSpPr>
        <p:spPr>
          <a:xfrm>
            <a:off x="2388332" y="10400694"/>
            <a:ext cx="19600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3000" dirty="0">
                <a:solidFill>
                  <a:srgbClr val="464646"/>
                </a:solidFill>
              </a:rPr>
              <a:t>Kontakt:</a:t>
            </a:r>
          </a:p>
          <a:p>
            <a:pPr algn="ctr">
              <a:lnSpc>
                <a:spcPct val="150000"/>
              </a:lnSpc>
            </a:pPr>
            <a:r>
              <a:rPr lang="de-DE" sz="3000" dirty="0" smtClean="0">
                <a:solidFill>
                  <a:srgbClr val="464646"/>
                </a:solidFill>
              </a:rPr>
              <a:t>Carolin Bernhardt</a:t>
            </a:r>
            <a:endParaRPr lang="de-DE" sz="3000" dirty="0">
              <a:solidFill>
                <a:srgbClr val="464646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de-DE" sz="3000" dirty="0" smtClean="0">
                <a:solidFill>
                  <a:srgbClr val="464646"/>
                </a:solidFill>
                <a:hlinkClick r:id="rId3"/>
              </a:rPr>
              <a:t>Carolin.bernhardt@basa.de</a:t>
            </a:r>
            <a:endParaRPr lang="de-DE" sz="3000" dirty="0">
              <a:solidFill>
                <a:srgbClr val="464646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de-DE" sz="3000" dirty="0">
                <a:solidFill>
                  <a:srgbClr val="464646"/>
                </a:solidFill>
              </a:rPr>
              <a:t>06081 912 73 </a:t>
            </a:r>
            <a:r>
              <a:rPr lang="de-DE" sz="3000" dirty="0" smtClean="0">
                <a:solidFill>
                  <a:srgbClr val="464646"/>
                </a:solidFill>
              </a:rPr>
              <a:t>27</a:t>
            </a:r>
            <a:endParaRPr lang="de-DE" sz="3000" dirty="0">
              <a:solidFill>
                <a:srgbClr val="464646"/>
              </a:solidFill>
            </a:endParaRPr>
          </a:p>
        </p:txBody>
      </p:sp>
      <p:sp>
        <p:nvSpPr>
          <p:cNvPr id="29" name="Textfeld 9"/>
          <p:cNvSpPr txBox="1"/>
          <p:nvPr/>
        </p:nvSpPr>
        <p:spPr>
          <a:xfrm>
            <a:off x="5875020" y="152372"/>
            <a:ext cx="13512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latin typeface="DejaVu Sans Condensed" panose="020B0606030804020204" pitchFamily="34" charset="0"/>
              </a:rPr>
              <a:t>Input, 22.09.2021</a:t>
            </a:r>
          </a:p>
          <a:p>
            <a:pPr algn="ctr"/>
            <a:r>
              <a:rPr lang="de-DE" dirty="0"/>
              <a:t>Tagung: Bündnisse als dritter Weg: Selbstorganisation und Teilhabe am Prüfstand</a:t>
            </a:r>
            <a:r>
              <a:rPr lang="de-DE" dirty="0">
                <a:solidFill>
                  <a:schemeClr val="accent3"/>
                </a:solidFill>
                <a:latin typeface="DejaVu Sans Condensed" panose="020B0606030804020204" pitchFamily="34" charset="0"/>
              </a:rPr>
              <a:t>?</a:t>
            </a:r>
            <a:endParaRPr lang="de-DE" dirty="0"/>
          </a:p>
          <a:p>
            <a:pPr algn="ctr"/>
            <a:endParaRPr lang="de-DE" dirty="0"/>
          </a:p>
        </p:txBody>
      </p:sp>
      <p:sp>
        <p:nvSpPr>
          <p:cNvPr id="30" name="Textfeld 17"/>
          <p:cNvSpPr txBox="1"/>
          <p:nvPr/>
        </p:nvSpPr>
        <p:spPr>
          <a:xfrm>
            <a:off x="4990052" y="854736"/>
            <a:ext cx="14397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>
                <a:latin typeface="DejaVu Sans Condensed" panose="020B0606030804020204" pitchFamily="34" charset="0"/>
              </a:rPr>
              <a:t>Vielen</a:t>
            </a:r>
            <a:r>
              <a:rPr lang="en-US" sz="4400" b="1" dirty="0">
                <a:latin typeface="DejaVu Sans Condensed" panose="020B0606030804020204" pitchFamily="34" charset="0"/>
              </a:rPr>
              <a:t> Dank!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1501E4D-854C-496A-8E1A-9CF4B45DED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8" b="32425"/>
          <a:stretch/>
        </p:blipFill>
        <p:spPr>
          <a:xfrm>
            <a:off x="0" y="2219998"/>
            <a:ext cx="24605673" cy="785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76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615"/>
          <p:cNvSpPr/>
          <p:nvPr/>
        </p:nvSpPr>
        <p:spPr>
          <a:xfrm>
            <a:off x="1916694" y="5428500"/>
            <a:ext cx="4437436" cy="850379"/>
          </a:xfrm>
          <a:prstGeom prst="rect">
            <a:avLst/>
          </a:prstGeom>
          <a:noFill/>
          <a:ln>
            <a:noFill/>
          </a:ln>
          <a:effectLst/>
        </p:spPr>
        <p:txBody>
          <a:bodyPr lIns="182824" tIns="91400" rIns="182824" bIns="91400" anchor="t" anchorCtr="0">
            <a:noAutofit/>
          </a:bodyPr>
          <a:lstStyle/>
          <a:p>
            <a:pPr algn="r">
              <a:lnSpc>
                <a:spcPct val="130000"/>
              </a:lnSpc>
              <a:buSzPct val="25000"/>
            </a:pPr>
            <a:r>
              <a:rPr lang="de-DE" sz="2400" dirty="0">
                <a:ea typeface="Roboto"/>
                <a:cs typeface="Roboto"/>
                <a:sym typeface="Roboto"/>
              </a:rPr>
              <a:t>Seit Gründung der basa gehörte  politischen Jugendbildung stets zu unserem Leitbild. Ebenso wie die Jugendberufshilfe. </a:t>
            </a:r>
            <a:endParaRPr lang="id-ID" sz="2400" dirty="0">
              <a:ea typeface="Roboto"/>
              <a:cs typeface="Roboto"/>
              <a:sym typeface="Roboto"/>
            </a:endParaRPr>
          </a:p>
          <a:p>
            <a:pPr algn="r">
              <a:lnSpc>
                <a:spcPct val="130000"/>
              </a:lnSpc>
              <a:buSzPct val="25000"/>
            </a:pPr>
            <a:r>
              <a:rPr lang="de-DE" sz="2400" dirty="0">
                <a:ea typeface="Roboto"/>
                <a:cs typeface="Roboto"/>
                <a:sym typeface="Roboto"/>
              </a:rPr>
              <a:t>.</a:t>
            </a:r>
            <a:endParaRPr lang="id-ID" sz="2400" dirty="0">
              <a:ea typeface="Roboto"/>
              <a:cs typeface="Roboto"/>
              <a:sym typeface="Roboto"/>
            </a:endParaRPr>
          </a:p>
        </p:txBody>
      </p:sp>
      <p:sp>
        <p:nvSpPr>
          <p:cNvPr id="85" name="Shape 616"/>
          <p:cNvSpPr/>
          <p:nvPr/>
        </p:nvSpPr>
        <p:spPr>
          <a:xfrm>
            <a:off x="342900" y="4240740"/>
            <a:ext cx="6011233" cy="800182"/>
          </a:xfrm>
          <a:prstGeom prst="rect">
            <a:avLst/>
          </a:prstGeom>
          <a:noFill/>
          <a:ln>
            <a:noFill/>
          </a:ln>
          <a:effectLst/>
        </p:spPr>
        <p:txBody>
          <a:bodyPr lIns="182824" tIns="91400" rIns="182824" bIns="91400" anchor="t" anchorCtr="0">
            <a:noAutofit/>
          </a:bodyPr>
          <a:lstStyle/>
          <a:p>
            <a:pPr algn="r">
              <a:lnSpc>
                <a:spcPct val="130000"/>
              </a:lnSpc>
              <a:buSzPct val="25000"/>
            </a:pPr>
            <a:r>
              <a:rPr lang="de-DE" sz="3001" b="1" dirty="0">
                <a:latin typeface="+mj-lt"/>
                <a:ea typeface="Roboto"/>
                <a:cs typeface="Roboto"/>
                <a:sym typeface="Roboto"/>
              </a:rPr>
              <a:t>Fachbereich </a:t>
            </a:r>
            <a:r>
              <a:rPr lang="de-DE" sz="3001" b="1" dirty="0" smtClean="0">
                <a:latin typeface="+mj-lt"/>
                <a:ea typeface="Roboto"/>
                <a:cs typeface="Roboto"/>
                <a:sym typeface="Roboto"/>
              </a:rPr>
              <a:t>Politische Bildung</a:t>
            </a:r>
            <a:endParaRPr lang="id-ID" sz="3001" b="1" dirty="0"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86" name="Ellipse 85"/>
          <p:cNvSpPr/>
          <p:nvPr/>
        </p:nvSpPr>
        <p:spPr>
          <a:xfrm>
            <a:off x="6712777" y="4708596"/>
            <a:ext cx="830204" cy="830204"/>
          </a:xfrm>
          <a:prstGeom prst="ellipse">
            <a:avLst/>
          </a:prstGeom>
          <a:solidFill>
            <a:srgbClr val="4646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8" name="Shape 609"/>
          <p:cNvSpPr/>
          <p:nvPr/>
        </p:nvSpPr>
        <p:spPr>
          <a:xfrm>
            <a:off x="1230708" y="8780631"/>
            <a:ext cx="5123421" cy="1047942"/>
          </a:xfrm>
          <a:prstGeom prst="rect">
            <a:avLst/>
          </a:prstGeom>
          <a:noFill/>
          <a:ln>
            <a:noFill/>
          </a:ln>
          <a:effectLst/>
        </p:spPr>
        <p:txBody>
          <a:bodyPr lIns="182824" tIns="91400" rIns="182824" bIns="91400" anchor="t" anchorCtr="0">
            <a:noAutofit/>
          </a:bodyPr>
          <a:lstStyle/>
          <a:p>
            <a:pPr algn="r">
              <a:lnSpc>
                <a:spcPct val="130000"/>
              </a:lnSpc>
              <a:buSzPct val="25000"/>
            </a:pPr>
            <a:r>
              <a:rPr lang="de-DE" sz="2400" dirty="0">
                <a:ea typeface="Roboto"/>
                <a:cs typeface="Roboto"/>
                <a:sym typeface="Roboto"/>
              </a:rPr>
              <a:t>Wir sind ein selbstverwalteter Verein, dessen partizipative Grundsätze ebenso in der Bildungsarbeit gelebt werden.</a:t>
            </a:r>
            <a:endParaRPr lang="id-ID" sz="2400" dirty="0">
              <a:ea typeface="Roboto"/>
              <a:cs typeface="Roboto"/>
              <a:sym typeface="Roboto"/>
            </a:endParaRPr>
          </a:p>
        </p:txBody>
      </p:sp>
      <p:sp>
        <p:nvSpPr>
          <p:cNvPr id="89" name="Shape 610"/>
          <p:cNvSpPr/>
          <p:nvPr/>
        </p:nvSpPr>
        <p:spPr>
          <a:xfrm>
            <a:off x="557561" y="8087367"/>
            <a:ext cx="5796569" cy="800182"/>
          </a:xfrm>
          <a:prstGeom prst="rect">
            <a:avLst/>
          </a:prstGeom>
          <a:noFill/>
          <a:ln>
            <a:noFill/>
          </a:ln>
          <a:effectLst/>
        </p:spPr>
        <p:txBody>
          <a:bodyPr lIns="182824" tIns="91400" rIns="182824" bIns="91400" anchor="t" anchorCtr="0">
            <a:noAutofit/>
          </a:bodyPr>
          <a:lstStyle/>
          <a:p>
            <a:pPr algn="r">
              <a:lnSpc>
                <a:spcPct val="130000"/>
              </a:lnSpc>
              <a:buSzPct val="25000"/>
            </a:pPr>
            <a:r>
              <a:rPr lang="de-DE" sz="3001" b="1" dirty="0">
                <a:latin typeface="+mj-lt"/>
                <a:ea typeface="Roboto"/>
                <a:cs typeface="Roboto"/>
                <a:sym typeface="Roboto"/>
              </a:rPr>
              <a:t>Basisdemokratie</a:t>
            </a:r>
            <a:endParaRPr lang="id-ID" sz="3001" dirty="0"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90" name="Ellipse 89"/>
          <p:cNvSpPr/>
          <p:nvPr/>
        </p:nvSpPr>
        <p:spPr>
          <a:xfrm>
            <a:off x="6712777" y="8474398"/>
            <a:ext cx="830204" cy="830204"/>
          </a:xfrm>
          <a:prstGeom prst="ellipse">
            <a:avLst/>
          </a:prstGeom>
          <a:solidFill>
            <a:srgbClr val="4646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2" name="Shape 613"/>
          <p:cNvSpPr/>
          <p:nvPr/>
        </p:nvSpPr>
        <p:spPr>
          <a:xfrm>
            <a:off x="17729162" y="4946660"/>
            <a:ext cx="6096037" cy="2082789"/>
          </a:xfrm>
          <a:prstGeom prst="rect">
            <a:avLst/>
          </a:prstGeom>
          <a:noFill/>
          <a:ln>
            <a:noFill/>
          </a:ln>
          <a:effectLst/>
        </p:spPr>
        <p:txBody>
          <a:bodyPr lIns="182824" tIns="91400" rIns="182824" bIns="91400" anchor="t" anchorCtr="0">
            <a:noAutofit/>
          </a:bodyPr>
          <a:lstStyle/>
          <a:p>
            <a:pPr>
              <a:lnSpc>
                <a:spcPct val="130000"/>
              </a:lnSpc>
              <a:buSzPct val="25000"/>
            </a:pPr>
            <a:r>
              <a:rPr lang="de-DE" sz="2400" dirty="0">
                <a:ea typeface="Roboto"/>
                <a:cs typeface="Roboto"/>
                <a:sym typeface="Roboto"/>
              </a:rPr>
              <a:t>Sowohl wir als auch unsere qualifizierten Freelancer*innen orientieren uns an den Leitbildern einer diversitätsreflektierten, diskriminierungskritischen und lebensweltorientierten (Bildungs-)Praxis.</a:t>
            </a:r>
            <a:endParaRPr lang="id-ID" sz="2400" dirty="0">
              <a:ea typeface="Roboto"/>
              <a:cs typeface="Roboto"/>
              <a:sym typeface="Roboto"/>
            </a:endParaRPr>
          </a:p>
        </p:txBody>
      </p:sp>
      <p:sp>
        <p:nvSpPr>
          <p:cNvPr id="93" name="Shape 614"/>
          <p:cNvSpPr/>
          <p:nvPr/>
        </p:nvSpPr>
        <p:spPr>
          <a:xfrm>
            <a:off x="17721248" y="4240740"/>
            <a:ext cx="5495591" cy="800182"/>
          </a:xfrm>
          <a:prstGeom prst="rect">
            <a:avLst/>
          </a:prstGeom>
          <a:noFill/>
          <a:ln>
            <a:noFill/>
          </a:ln>
          <a:effectLst/>
        </p:spPr>
        <p:txBody>
          <a:bodyPr lIns="182824" tIns="91400" rIns="182824" bIns="91400" anchor="t" anchorCtr="0">
            <a:noAutofit/>
          </a:bodyPr>
          <a:lstStyle/>
          <a:p>
            <a:pPr>
              <a:lnSpc>
                <a:spcPct val="130000"/>
              </a:lnSpc>
              <a:buSzPct val="25000"/>
            </a:pPr>
            <a:r>
              <a:rPr lang="de-DE" sz="3001" b="1" dirty="0">
                <a:latin typeface="+mj-lt"/>
                <a:ea typeface="Roboto"/>
                <a:cs typeface="Roboto"/>
                <a:sym typeface="Roboto"/>
              </a:rPr>
              <a:t>Unsere Positionierung</a:t>
            </a:r>
            <a:endParaRPr lang="id-ID" sz="3001" dirty="0"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94" name="Ellipse 93"/>
          <p:cNvSpPr/>
          <p:nvPr/>
        </p:nvSpPr>
        <p:spPr>
          <a:xfrm>
            <a:off x="16652462" y="4708596"/>
            <a:ext cx="830204" cy="830204"/>
          </a:xfrm>
          <a:prstGeom prst="ellipse">
            <a:avLst/>
          </a:prstGeom>
          <a:solidFill>
            <a:srgbClr val="4646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6" name="Shape 607"/>
          <p:cNvSpPr/>
          <p:nvPr/>
        </p:nvSpPr>
        <p:spPr>
          <a:xfrm>
            <a:off x="17721248" y="9256875"/>
            <a:ext cx="5437648" cy="1805301"/>
          </a:xfrm>
          <a:prstGeom prst="rect">
            <a:avLst/>
          </a:prstGeom>
          <a:noFill/>
          <a:ln>
            <a:noFill/>
          </a:ln>
          <a:effectLst/>
        </p:spPr>
        <p:txBody>
          <a:bodyPr lIns="182824" tIns="91400" rIns="182824" bIns="91400" anchor="t" anchorCtr="0">
            <a:noAutofit/>
          </a:bodyPr>
          <a:lstStyle/>
          <a:p>
            <a:pPr>
              <a:lnSpc>
                <a:spcPct val="130000"/>
              </a:lnSpc>
              <a:buSzPct val="25000"/>
            </a:pPr>
            <a:r>
              <a:rPr lang="de-DE" sz="2400" dirty="0"/>
              <a:t>Wir orientieren uns an emanzipatorischen Grundsätzen und treten in unserer Arbeit explizit für Selbstbestimmung ein.</a:t>
            </a:r>
            <a:endParaRPr lang="id-ID" sz="2400" dirty="0">
              <a:ea typeface="Roboto"/>
              <a:cs typeface="Roboto"/>
              <a:sym typeface="Roboto"/>
            </a:endParaRPr>
          </a:p>
        </p:txBody>
      </p:sp>
      <p:sp>
        <p:nvSpPr>
          <p:cNvPr id="97" name="Shape 608"/>
          <p:cNvSpPr/>
          <p:nvPr/>
        </p:nvSpPr>
        <p:spPr>
          <a:xfrm>
            <a:off x="17721253" y="8087367"/>
            <a:ext cx="5495586" cy="800182"/>
          </a:xfrm>
          <a:prstGeom prst="rect">
            <a:avLst/>
          </a:prstGeom>
          <a:noFill/>
          <a:ln>
            <a:noFill/>
          </a:ln>
          <a:effectLst/>
        </p:spPr>
        <p:txBody>
          <a:bodyPr lIns="182824" tIns="91400" rIns="182824" bIns="91400" anchor="t" anchorCtr="0">
            <a:noAutofit/>
          </a:bodyPr>
          <a:lstStyle/>
          <a:p>
            <a:pPr>
              <a:lnSpc>
                <a:spcPct val="130000"/>
              </a:lnSpc>
              <a:buSzPct val="25000"/>
            </a:pPr>
            <a:r>
              <a:rPr lang="de-DE" sz="3001" b="1" dirty="0">
                <a:ea typeface="Roboto"/>
                <a:cs typeface="Roboto"/>
                <a:sym typeface="Roboto"/>
              </a:rPr>
              <a:t>Kritisch-Emanzipatorische Bildung</a:t>
            </a:r>
            <a:endParaRPr lang="id-ID" sz="3001" dirty="0">
              <a:ea typeface="Roboto"/>
              <a:cs typeface="Roboto"/>
              <a:sym typeface="Roboto"/>
            </a:endParaRPr>
          </a:p>
          <a:p>
            <a:pPr>
              <a:lnSpc>
                <a:spcPct val="130000"/>
              </a:lnSpc>
              <a:buSzPct val="25000"/>
            </a:pPr>
            <a:r>
              <a:rPr lang="de-DE" sz="3001" b="1" dirty="0">
                <a:latin typeface="+mj-lt"/>
                <a:ea typeface="Roboto"/>
                <a:cs typeface="Roboto"/>
                <a:sym typeface="Roboto"/>
              </a:rPr>
              <a:t> </a:t>
            </a:r>
            <a:endParaRPr lang="id-ID" sz="3001" b="1" dirty="0"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98" name="Ellipse 97"/>
          <p:cNvSpPr/>
          <p:nvPr/>
        </p:nvSpPr>
        <p:spPr>
          <a:xfrm>
            <a:off x="16652462" y="8474398"/>
            <a:ext cx="830204" cy="830204"/>
          </a:xfrm>
          <a:prstGeom prst="ellipse">
            <a:avLst/>
          </a:prstGeom>
          <a:solidFill>
            <a:srgbClr val="4646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Textfeld 9"/>
          <p:cNvSpPr txBox="1"/>
          <p:nvPr/>
        </p:nvSpPr>
        <p:spPr>
          <a:xfrm>
            <a:off x="8299188" y="485404"/>
            <a:ext cx="7696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accent3"/>
                </a:solidFill>
                <a:latin typeface="DejaVu Sans Condensed" panose="020B0606030804020204" pitchFamily="34" charset="0"/>
              </a:rPr>
              <a:t>Online-Fortbildung: Digitale Tools</a:t>
            </a:r>
          </a:p>
        </p:txBody>
      </p:sp>
      <p:sp>
        <p:nvSpPr>
          <p:cNvPr id="31" name="Textfeld 17"/>
          <p:cNvSpPr txBox="1"/>
          <p:nvPr/>
        </p:nvSpPr>
        <p:spPr>
          <a:xfrm>
            <a:off x="5969453" y="2000368"/>
            <a:ext cx="12438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>
                <a:latin typeface="DejaVu Sans Condensed" panose="020B0606030804020204" pitchFamily="34" charset="0"/>
              </a:rPr>
              <a:t>Bildungsstätte</a:t>
            </a:r>
            <a:r>
              <a:rPr lang="en-US" sz="4400" b="1" dirty="0">
                <a:latin typeface="DejaVu Sans Condensed" panose="020B0606030804020204" pitchFamily="34" charset="0"/>
              </a:rPr>
              <a:t> Alte Schule </a:t>
            </a:r>
            <a:r>
              <a:rPr lang="en-US" sz="4400" b="1" dirty="0" err="1">
                <a:latin typeface="DejaVu Sans Condensed" panose="020B0606030804020204" pitchFamily="34" charset="0"/>
              </a:rPr>
              <a:t>Anspach</a:t>
            </a:r>
            <a:r>
              <a:rPr lang="en-US" sz="4400" b="1" dirty="0">
                <a:latin typeface="DejaVu Sans Condensed" panose="020B0606030804020204" pitchFamily="34" charset="0"/>
              </a:rPr>
              <a:t> I </a:t>
            </a:r>
            <a:r>
              <a:rPr lang="en-US" sz="4400" b="1" dirty="0" err="1">
                <a:latin typeface="DejaVu Sans Condensed" panose="020B0606030804020204" pitchFamily="34" charset="0"/>
              </a:rPr>
              <a:t>basa</a:t>
            </a:r>
            <a:r>
              <a:rPr lang="en-US" sz="4400" b="1" dirty="0">
                <a:latin typeface="DejaVu Sans Condensed" panose="020B0606030804020204" pitchFamily="34" charset="0"/>
              </a:rPr>
              <a:t> </a:t>
            </a:r>
            <a:r>
              <a:rPr lang="en-US" sz="4400" b="1" dirty="0" err="1">
                <a:latin typeface="DejaVu Sans Condensed" panose="020B0606030804020204" pitchFamily="34" charset="0"/>
              </a:rPr>
              <a:t>e.V</a:t>
            </a:r>
            <a:r>
              <a:rPr lang="en-US" sz="4400" b="1" dirty="0">
                <a:latin typeface="DejaVu Sans Condensed" panose="020B0606030804020204" pitchFamily="34" charset="0"/>
              </a:rPr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CD7FC6D-2C3E-44AC-A65D-3DD7553C49A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866" y="4818896"/>
            <a:ext cx="512448" cy="60960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9931AA3-79AA-49D8-BAE4-D9611F2B9EA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57" y="8521126"/>
            <a:ext cx="739585" cy="73958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F465738-63B5-487B-8409-899F38FA262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9346" y="4775051"/>
            <a:ext cx="516433" cy="69729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3C0DCC9-F078-4FAD-98A0-0DF1D98F950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2690" y="8709185"/>
            <a:ext cx="689744" cy="35672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4AC7971-E728-4CA3-8056-49087E4A37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r="10240"/>
          <a:stretch/>
        </p:blipFill>
        <p:spPr>
          <a:xfrm>
            <a:off x="8382230" y="4708596"/>
            <a:ext cx="7613189" cy="4303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3493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 animBg="1"/>
      <p:bldP spid="88" grpId="0"/>
      <p:bldP spid="89" grpId="0"/>
      <p:bldP spid="90" grpId="0" animBg="1"/>
      <p:bldP spid="92" grpId="0"/>
      <p:bldP spid="93" grpId="0"/>
      <p:bldP spid="94" grpId="0" animBg="1"/>
      <p:bldP spid="96" grpId="0"/>
      <p:bldP spid="97" grpId="0"/>
      <p:bldP spid="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eck 8"/>
          <p:cNvSpPr/>
          <p:nvPr/>
        </p:nvSpPr>
        <p:spPr>
          <a:xfrm>
            <a:off x="9776748" y="0"/>
            <a:ext cx="14600902" cy="13716000"/>
          </a:xfrm>
          <a:custGeom>
            <a:avLst/>
            <a:gdLst>
              <a:gd name="connsiteX0" fmla="*/ 0 w 10602657"/>
              <a:gd name="connsiteY0" fmla="*/ 0 h 13716000"/>
              <a:gd name="connsiteX1" fmla="*/ 10602657 w 10602657"/>
              <a:gd name="connsiteY1" fmla="*/ 0 h 13716000"/>
              <a:gd name="connsiteX2" fmla="*/ 10602657 w 10602657"/>
              <a:gd name="connsiteY2" fmla="*/ 13716000 h 13716000"/>
              <a:gd name="connsiteX3" fmla="*/ 0 w 10602657"/>
              <a:gd name="connsiteY3" fmla="*/ 13716000 h 13716000"/>
              <a:gd name="connsiteX4" fmla="*/ 0 w 10602657"/>
              <a:gd name="connsiteY4" fmla="*/ 0 h 13716000"/>
              <a:gd name="connsiteX0" fmla="*/ 359860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3598607 w 14201264"/>
              <a:gd name="connsiteY4" fmla="*/ 0 h 13716000"/>
              <a:gd name="connsiteX0" fmla="*/ 655452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6554527 w 14201264"/>
              <a:gd name="connsiteY4" fmla="*/ 0 h 13716000"/>
              <a:gd name="connsiteX0" fmla="*/ 7679062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7679062 w 14201264"/>
              <a:gd name="connsiteY4" fmla="*/ 0 h 13716000"/>
              <a:gd name="connsiteX0" fmla="*/ 9446187 w 15968389"/>
              <a:gd name="connsiteY0" fmla="*/ 0 h 13716000"/>
              <a:gd name="connsiteX1" fmla="*/ 15968389 w 15968389"/>
              <a:gd name="connsiteY1" fmla="*/ 0 h 13716000"/>
              <a:gd name="connsiteX2" fmla="*/ 15968389 w 15968389"/>
              <a:gd name="connsiteY2" fmla="*/ 13716000 h 13716000"/>
              <a:gd name="connsiteX3" fmla="*/ 0 w 15968389"/>
              <a:gd name="connsiteY3" fmla="*/ 13686503 h 13716000"/>
              <a:gd name="connsiteX4" fmla="*/ 9446187 w 15968389"/>
              <a:gd name="connsiteY4" fmla="*/ 0 h 13716000"/>
              <a:gd name="connsiteX0" fmla="*/ 9381928 w 15904130"/>
              <a:gd name="connsiteY0" fmla="*/ 0 h 13716000"/>
              <a:gd name="connsiteX1" fmla="*/ 15904130 w 15904130"/>
              <a:gd name="connsiteY1" fmla="*/ 0 h 13716000"/>
              <a:gd name="connsiteX2" fmla="*/ 15904130 w 15904130"/>
              <a:gd name="connsiteY2" fmla="*/ 13716000 h 13716000"/>
              <a:gd name="connsiteX3" fmla="*/ 0 w 15904130"/>
              <a:gd name="connsiteY3" fmla="*/ 13716000 h 13716000"/>
              <a:gd name="connsiteX4" fmla="*/ 9381928 w 15904130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4130" h="13716000">
                <a:moveTo>
                  <a:pt x="9381928" y="0"/>
                </a:moveTo>
                <a:lnTo>
                  <a:pt x="15904130" y="0"/>
                </a:lnTo>
                <a:lnTo>
                  <a:pt x="15904130" y="13716000"/>
                </a:lnTo>
                <a:lnTo>
                  <a:pt x="0" y="13716000"/>
                </a:lnTo>
                <a:lnTo>
                  <a:pt x="9381928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Shape 614">
            <a:extLst>
              <a:ext uri="{FF2B5EF4-FFF2-40B4-BE49-F238E27FC236}">
                <a16:creationId xmlns:a16="http://schemas.microsoft.com/office/drawing/2014/main" id="{0FEE2DBF-7884-4AC0-8D5E-3B75E17647D0}"/>
              </a:ext>
            </a:extLst>
          </p:cNvPr>
          <p:cNvSpPr/>
          <p:nvPr/>
        </p:nvSpPr>
        <p:spPr>
          <a:xfrm>
            <a:off x="1690760" y="4961050"/>
            <a:ext cx="8085988" cy="5656528"/>
          </a:xfrm>
          <a:prstGeom prst="rect">
            <a:avLst/>
          </a:prstGeom>
          <a:noFill/>
          <a:ln>
            <a:noFill/>
          </a:ln>
        </p:spPr>
        <p:txBody>
          <a:bodyPr lIns="182824" tIns="91400" rIns="182824" bIns="91400" anchor="t" anchorCtr="0">
            <a:noAutofit/>
          </a:bodyPr>
          <a:lstStyle/>
          <a:p>
            <a:pPr>
              <a:defRPr/>
            </a:pPr>
            <a:endParaRPr lang="de-DE" altLang="x-none" sz="3000" dirty="0">
              <a:latin typeface="+mj-lt"/>
              <a:ea typeface="Calibri" charset="0"/>
              <a:cs typeface="Calibri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1A8BBDA-4DD5-4D20-A008-A14AE27E3E39}"/>
              </a:ext>
            </a:extLst>
          </p:cNvPr>
          <p:cNvSpPr/>
          <p:nvPr/>
        </p:nvSpPr>
        <p:spPr>
          <a:xfrm>
            <a:off x="1176319" y="1227333"/>
            <a:ext cx="84670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4400" b="1" dirty="0" smtClean="0">
                <a:solidFill>
                  <a:srgbClr val="464646"/>
                </a:solidFill>
                <a:latin typeface="DejaVu Sans Condensed" panose="020B0606030804020204" pitchFamily="34" charset="0"/>
              </a:rPr>
              <a:t>Chancen und Herausforderungen</a:t>
            </a:r>
            <a:endParaRPr lang="de-DE" sz="4400" dirty="0">
              <a:solidFill>
                <a:srgbClr val="464646"/>
              </a:solidFill>
              <a:latin typeface="DejaVu Sans Condensed" panose="020B0606030804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9B04B93-6D57-45D9-A5B8-78BD9241F216}"/>
              </a:ext>
            </a:extLst>
          </p:cNvPr>
          <p:cNvSpPr txBox="1"/>
          <p:nvPr/>
        </p:nvSpPr>
        <p:spPr>
          <a:xfrm>
            <a:off x="1146127" y="7056664"/>
            <a:ext cx="1050934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Herausforderungen: </a:t>
            </a:r>
            <a:endParaRPr lang="de-DE" sz="4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 smtClean="0"/>
              <a:t>Erreichung von allen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 smtClean="0"/>
              <a:t>Technische Ausstattung / Infrastruktur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 smtClean="0"/>
              <a:t>Stimmung </a:t>
            </a:r>
            <a:r>
              <a:rPr lang="de-DE" sz="4000" dirty="0"/>
              <a:t>schlechter erfassbar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/>
              <a:t>Verletzungen / Irritationen schlechter wahrzunehmen und zu </a:t>
            </a:r>
            <a:r>
              <a:rPr lang="de-DE" sz="4000" dirty="0" smtClean="0"/>
              <a:t>bearbeiten</a:t>
            </a:r>
            <a:endParaRPr lang="de-DE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6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A07F451-75BD-495B-B2A8-8B80B8893DF5}"/>
              </a:ext>
            </a:extLst>
          </p:cNvPr>
          <p:cNvSpPr txBox="1"/>
          <p:nvPr/>
        </p:nvSpPr>
        <p:spPr>
          <a:xfrm>
            <a:off x="1176319" y="271120"/>
            <a:ext cx="10509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latin typeface="DejaVu Sans Condensed" panose="020B0606030804020204" pitchFamily="34" charset="0"/>
              </a:rPr>
              <a:t> Input, 22.09.2021</a:t>
            </a:r>
          </a:p>
          <a:p>
            <a:pPr algn="ctr"/>
            <a:r>
              <a:rPr lang="de-DE" dirty="0"/>
              <a:t>Tagung: Bündnisse als dritter Weg: Selbstorganisation und Teilhabe am </a:t>
            </a:r>
            <a:r>
              <a:rPr lang="de-DE" dirty="0" smtClean="0"/>
              <a:t>Prüfstand?</a:t>
            </a:r>
            <a:endParaRPr lang="de-DE" dirty="0">
              <a:solidFill>
                <a:schemeClr val="accent3"/>
              </a:solidFill>
              <a:latin typeface="DejaVu Sans Condensed" panose="020B0606030804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FE9D7EC-2851-436C-AE88-F1C23CAABA51}"/>
              </a:ext>
            </a:extLst>
          </p:cNvPr>
          <p:cNvSpPr txBox="1"/>
          <p:nvPr/>
        </p:nvSpPr>
        <p:spPr>
          <a:xfrm>
            <a:off x="1176320" y="3015548"/>
            <a:ext cx="121913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/>
              <a:t>C</a:t>
            </a:r>
            <a:r>
              <a:rPr lang="de-DE" sz="4000" b="1" dirty="0" smtClean="0"/>
              <a:t>hancen</a:t>
            </a:r>
            <a:r>
              <a:rPr lang="de-DE" sz="4000" b="1" dirty="0"/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/>
              <a:t>Räumliche Barrieren fallen weg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/>
              <a:t>Bessere Möglichkeiten zu barrierearmen Arbeiten mit Hilfe von Tools </a:t>
            </a:r>
            <a:endParaRPr lang="de-DE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 smtClean="0"/>
              <a:t>Andere Kommunikationswege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806087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7" grpId="0"/>
      <p:bldP spid="9" grpId="0"/>
      <p:bldP spid="4" grpId="0"/>
      <p:bldP spid="12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hteck 58"/>
          <p:cNvSpPr/>
          <p:nvPr/>
        </p:nvSpPr>
        <p:spPr>
          <a:xfrm>
            <a:off x="3" y="2265633"/>
            <a:ext cx="8023854" cy="706866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+mj-lt"/>
            </a:endParaRPr>
          </a:p>
          <a:p>
            <a:pPr algn="ctr"/>
            <a:endParaRPr lang="de-DE" sz="160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200000"/>
              </a:lnSpc>
            </a:pPr>
            <a:endParaRPr lang="de-DE" sz="1600">
              <a:solidFill>
                <a:schemeClr val="bg1"/>
              </a:solidFill>
              <a:latin typeface="+mj-lt"/>
            </a:endParaRPr>
          </a:p>
          <a:p>
            <a:pPr algn="ctr"/>
            <a:endParaRPr lang="de-DE" sz="7196">
              <a:solidFill>
                <a:schemeClr val="bg1"/>
              </a:solidFill>
              <a:latin typeface="+mj-lt"/>
            </a:endParaRPr>
          </a:p>
        </p:txBody>
      </p:sp>
      <p:sp>
        <p:nvSpPr>
          <p:cNvPr id="60" name="Rechteck 59"/>
          <p:cNvSpPr/>
          <p:nvPr/>
        </p:nvSpPr>
        <p:spPr>
          <a:xfrm>
            <a:off x="8138331" y="2265633"/>
            <a:ext cx="8091915" cy="706866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+mj-lt"/>
            </a:endParaRPr>
          </a:p>
          <a:p>
            <a:pPr algn="ctr"/>
            <a:endParaRPr lang="de-DE" sz="160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200000"/>
              </a:lnSpc>
            </a:pPr>
            <a:endParaRPr lang="de-DE" sz="1600">
              <a:solidFill>
                <a:schemeClr val="bg1"/>
              </a:solidFill>
              <a:latin typeface="+mj-lt"/>
            </a:endParaRPr>
          </a:p>
          <a:p>
            <a:pPr algn="ctr"/>
            <a:endParaRPr lang="de-DE" sz="7196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Rechteck 60"/>
          <p:cNvSpPr/>
          <p:nvPr/>
        </p:nvSpPr>
        <p:spPr>
          <a:xfrm>
            <a:off x="16344720" y="2265633"/>
            <a:ext cx="8032930" cy="706866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bg1"/>
              </a:solidFill>
              <a:latin typeface="+mj-lt"/>
            </a:endParaRPr>
          </a:p>
          <a:p>
            <a:pPr algn="ctr"/>
            <a:endParaRPr lang="de-DE" sz="160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200000"/>
              </a:lnSpc>
            </a:pPr>
            <a:endParaRPr lang="de-DE" sz="1600">
              <a:solidFill>
                <a:schemeClr val="bg1"/>
              </a:solidFill>
              <a:latin typeface="+mj-lt"/>
            </a:endParaRPr>
          </a:p>
          <a:p>
            <a:pPr algn="ctr"/>
            <a:endParaRPr lang="de-DE" sz="7196">
              <a:solidFill>
                <a:schemeClr val="bg1"/>
              </a:solidFill>
              <a:latin typeface="+mj-lt"/>
            </a:endParaRPr>
          </a:p>
        </p:txBody>
      </p:sp>
      <p:sp>
        <p:nvSpPr>
          <p:cNvPr id="80" name="Rechteck 79"/>
          <p:cNvSpPr/>
          <p:nvPr/>
        </p:nvSpPr>
        <p:spPr>
          <a:xfrm>
            <a:off x="-12434" y="2267031"/>
            <a:ext cx="24377648" cy="7068661"/>
          </a:xfrm>
          <a:prstGeom prst="rect">
            <a:avLst/>
          </a:prstGeom>
          <a:blipFill dpi="0" rotWithShape="1">
            <a:blip r:embed="rId3">
              <a:alphaModFix amt="46000"/>
            </a:blip>
            <a:srcRect/>
            <a:stretch>
              <a:fillRect t="-10000" b="-3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2" name="Shape 603"/>
          <p:cNvSpPr/>
          <p:nvPr/>
        </p:nvSpPr>
        <p:spPr>
          <a:xfrm>
            <a:off x="9026812" y="10690883"/>
            <a:ext cx="6194760" cy="1638252"/>
          </a:xfrm>
          <a:prstGeom prst="rect">
            <a:avLst/>
          </a:prstGeom>
          <a:noFill/>
          <a:ln>
            <a:noFill/>
          </a:ln>
          <a:effectLst/>
        </p:spPr>
        <p:txBody>
          <a:bodyPr lIns="182824" tIns="91400" rIns="182824" bIns="91400" anchor="t" anchorCtr="0">
            <a:noAutofit/>
          </a:bodyPr>
          <a:lstStyle/>
          <a:p>
            <a:pPr algn="ctr">
              <a:lnSpc>
                <a:spcPct val="130000"/>
              </a:lnSpc>
              <a:buSzPct val="25000"/>
            </a:pPr>
            <a:r>
              <a:rPr lang="de-DE" sz="2400" dirty="0">
                <a:solidFill>
                  <a:schemeClr val="bg1">
                    <a:lumMod val="10000"/>
                  </a:schemeClr>
                </a:solidFill>
                <a:latin typeface="+mj-lt"/>
                <a:ea typeface="Roboto"/>
                <a:cs typeface="Roboto"/>
                <a:sym typeface="Roboto"/>
              </a:rPr>
              <a:t>Zweite These: Interaktion muss über unterschiedliche Äußerungsformen ermöglicht werden, ohne zu überfordern!</a:t>
            </a:r>
          </a:p>
          <a:p>
            <a:pPr algn="ctr">
              <a:lnSpc>
                <a:spcPct val="130000"/>
              </a:lnSpc>
              <a:buSzPct val="25000"/>
            </a:pPr>
            <a:endParaRPr lang="de-DE" sz="2400" dirty="0">
              <a:solidFill>
                <a:schemeClr val="bg1">
                  <a:lumMod val="10000"/>
                </a:schemeClr>
              </a:solidFill>
              <a:latin typeface="+mj-lt"/>
              <a:ea typeface="Roboto"/>
              <a:cs typeface="Roboto"/>
              <a:sym typeface="Roboto"/>
            </a:endParaRPr>
          </a:p>
          <a:p>
            <a:pPr algn="ctr">
              <a:lnSpc>
                <a:spcPct val="130000"/>
              </a:lnSpc>
              <a:buSzPct val="25000"/>
            </a:pPr>
            <a:endParaRPr lang="id-ID" sz="2400" dirty="0">
              <a:solidFill>
                <a:schemeClr val="bg1">
                  <a:lumMod val="10000"/>
                </a:schemeClr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63" name="Shape 604"/>
          <p:cNvSpPr/>
          <p:nvPr/>
        </p:nvSpPr>
        <p:spPr>
          <a:xfrm>
            <a:off x="9483213" y="9984959"/>
            <a:ext cx="5914103" cy="800182"/>
          </a:xfrm>
          <a:prstGeom prst="rect">
            <a:avLst/>
          </a:prstGeom>
          <a:noFill/>
          <a:ln>
            <a:noFill/>
          </a:ln>
          <a:effectLst/>
        </p:spPr>
        <p:txBody>
          <a:bodyPr lIns="182824" tIns="91400" rIns="182824" bIns="91400" anchor="t" anchorCtr="0">
            <a:noAutofit/>
          </a:bodyPr>
          <a:lstStyle/>
          <a:p>
            <a:pPr algn="ctr">
              <a:lnSpc>
                <a:spcPct val="130000"/>
              </a:lnSpc>
              <a:buSzPct val="25000"/>
            </a:pPr>
            <a:r>
              <a:rPr lang="de-DE" sz="4000" dirty="0">
                <a:solidFill>
                  <a:schemeClr val="bg1">
                    <a:lumMod val="10000"/>
                  </a:schemeClr>
                </a:solidFill>
                <a:latin typeface="+mj-lt"/>
                <a:ea typeface="Roboto"/>
                <a:cs typeface="Roboto"/>
                <a:sym typeface="Roboto"/>
              </a:rPr>
              <a:t>Interaktion ermöglichen</a:t>
            </a:r>
            <a:endParaRPr lang="id-ID" sz="4000" dirty="0">
              <a:solidFill>
                <a:schemeClr val="bg1">
                  <a:lumMod val="10000"/>
                </a:schemeClr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64" name="Shape 609"/>
          <p:cNvSpPr/>
          <p:nvPr/>
        </p:nvSpPr>
        <p:spPr>
          <a:xfrm>
            <a:off x="17262580" y="10690883"/>
            <a:ext cx="6194760" cy="1047942"/>
          </a:xfrm>
          <a:prstGeom prst="rect">
            <a:avLst/>
          </a:prstGeom>
          <a:noFill/>
          <a:ln>
            <a:noFill/>
          </a:ln>
        </p:spPr>
        <p:txBody>
          <a:bodyPr lIns="182824" tIns="91400" rIns="182824" bIns="91400" anchor="t" anchorCtr="0">
            <a:noAutofit/>
          </a:bodyPr>
          <a:lstStyle/>
          <a:p>
            <a:pPr algn="ctr">
              <a:lnSpc>
                <a:spcPct val="130000"/>
              </a:lnSpc>
              <a:buSzPct val="25000"/>
            </a:pPr>
            <a:r>
              <a:rPr lang="de-DE" sz="2400" dirty="0">
                <a:solidFill>
                  <a:schemeClr val="bg1">
                    <a:lumMod val="10000"/>
                  </a:schemeClr>
                </a:solidFill>
                <a:latin typeface="+mj-lt"/>
                <a:ea typeface="Roboto"/>
                <a:cs typeface="Roboto"/>
                <a:sym typeface="Roboto"/>
              </a:rPr>
              <a:t>Dritte These: Die (eigenen) Grenzen im digitalen Raum müssen (noch) ausgelotet und gesetzt werden!</a:t>
            </a:r>
            <a:endParaRPr lang="de-DE" sz="2400" dirty="0">
              <a:solidFill>
                <a:schemeClr val="bg1">
                  <a:lumMod val="10000"/>
                </a:schemeClr>
              </a:solidFill>
              <a:ea typeface="Roboto"/>
              <a:cs typeface="Roboto"/>
              <a:sym typeface="Roboto"/>
            </a:endParaRPr>
          </a:p>
          <a:p>
            <a:pPr algn="ctr">
              <a:lnSpc>
                <a:spcPct val="130000"/>
              </a:lnSpc>
              <a:buSzPct val="25000"/>
            </a:pPr>
            <a:endParaRPr lang="de-DE" sz="2400" dirty="0">
              <a:solidFill>
                <a:schemeClr val="bg1">
                  <a:lumMod val="10000"/>
                </a:schemeClr>
              </a:solidFill>
              <a:latin typeface="+mj-lt"/>
              <a:ea typeface="Roboto"/>
              <a:cs typeface="Roboto"/>
              <a:sym typeface="Roboto"/>
            </a:endParaRPr>
          </a:p>
          <a:p>
            <a:pPr algn="ctr">
              <a:lnSpc>
                <a:spcPct val="130000"/>
              </a:lnSpc>
              <a:buSzPct val="25000"/>
            </a:pPr>
            <a:endParaRPr lang="de-DE" sz="2400" dirty="0">
              <a:solidFill>
                <a:schemeClr val="bg1">
                  <a:lumMod val="10000"/>
                </a:schemeClr>
              </a:solidFill>
              <a:latin typeface="+mj-lt"/>
              <a:ea typeface="Roboto"/>
              <a:cs typeface="Roboto"/>
              <a:sym typeface="Roboto"/>
            </a:endParaRPr>
          </a:p>
          <a:p>
            <a:pPr algn="ctr">
              <a:lnSpc>
                <a:spcPct val="130000"/>
              </a:lnSpc>
              <a:buSzPct val="25000"/>
            </a:pPr>
            <a:endParaRPr lang="id-ID" sz="2400" dirty="0">
              <a:solidFill>
                <a:schemeClr val="bg1">
                  <a:lumMod val="10000"/>
                </a:schemeClr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65" name="Shape 610"/>
          <p:cNvSpPr/>
          <p:nvPr/>
        </p:nvSpPr>
        <p:spPr>
          <a:xfrm>
            <a:off x="17262581" y="9984959"/>
            <a:ext cx="5656414" cy="800182"/>
          </a:xfrm>
          <a:prstGeom prst="rect">
            <a:avLst/>
          </a:prstGeom>
          <a:noFill/>
          <a:ln>
            <a:noFill/>
          </a:ln>
          <a:effectLst/>
        </p:spPr>
        <p:txBody>
          <a:bodyPr lIns="182824" tIns="91400" rIns="182824" bIns="91400" anchor="t" anchorCtr="0">
            <a:noAutofit/>
          </a:bodyPr>
          <a:lstStyle/>
          <a:p>
            <a:pPr algn="ctr">
              <a:lnSpc>
                <a:spcPct val="130000"/>
              </a:lnSpc>
              <a:buSzPct val="25000"/>
            </a:pPr>
            <a:r>
              <a:rPr lang="de-DE" sz="4000" dirty="0" smtClean="0">
                <a:solidFill>
                  <a:schemeClr val="bg1">
                    <a:lumMod val="10000"/>
                  </a:schemeClr>
                </a:solidFill>
                <a:latin typeface="+mj-lt"/>
                <a:ea typeface="Roboto"/>
                <a:cs typeface="Roboto"/>
                <a:sym typeface="Roboto"/>
              </a:rPr>
              <a:t>Grenzen </a:t>
            </a:r>
            <a:r>
              <a:rPr lang="de-DE" sz="4000" dirty="0">
                <a:solidFill>
                  <a:schemeClr val="bg1">
                    <a:lumMod val="10000"/>
                  </a:schemeClr>
                </a:solidFill>
                <a:latin typeface="+mj-lt"/>
                <a:ea typeface="Roboto"/>
                <a:cs typeface="Roboto"/>
                <a:sym typeface="Roboto"/>
              </a:rPr>
              <a:t>erkennen</a:t>
            </a:r>
            <a:endParaRPr lang="id-ID" sz="4000" dirty="0">
              <a:solidFill>
                <a:schemeClr val="bg1">
                  <a:lumMod val="10000"/>
                </a:schemeClr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66" name="Shape 603"/>
          <p:cNvSpPr/>
          <p:nvPr/>
        </p:nvSpPr>
        <p:spPr>
          <a:xfrm>
            <a:off x="1636546" y="10808867"/>
            <a:ext cx="4761473" cy="2763837"/>
          </a:xfrm>
          <a:prstGeom prst="rect">
            <a:avLst/>
          </a:prstGeom>
          <a:noFill/>
          <a:ln>
            <a:noFill/>
          </a:ln>
          <a:effectLst/>
        </p:spPr>
        <p:txBody>
          <a:bodyPr lIns="182824" tIns="91400" rIns="182824" bIns="91400" anchor="t" anchorCtr="0">
            <a:noAutofit/>
          </a:bodyPr>
          <a:lstStyle/>
          <a:p>
            <a:pPr algn="ctr">
              <a:lnSpc>
                <a:spcPct val="130000"/>
              </a:lnSpc>
              <a:buSzPct val="25000"/>
            </a:pPr>
            <a:r>
              <a:rPr lang="de-DE" sz="2400" dirty="0">
                <a:solidFill>
                  <a:schemeClr val="bg2">
                    <a:lumMod val="50000"/>
                  </a:schemeClr>
                </a:solidFill>
                <a:latin typeface="+mj-lt"/>
                <a:ea typeface="Roboto"/>
                <a:cs typeface="Roboto"/>
                <a:sym typeface="Roboto"/>
              </a:rPr>
              <a:t>Erste These: Digitalisierung kann nur inklusiv sein, wenn sie auch barrierearm gestaltet wird!</a:t>
            </a:r>
          </a:p>
          <a:p>
            <a:pPr algn="ctr">
              <a:lnSpc>
                <a:spcPct val="130000"/>
              </a:lnSpc>
              <a:buSzPct val="25000"/>
            </a:pPr>
            <a:endParaRPr lang="de-DE" sz="2400" dirty="0">
              <a:solidFill>
                <a:schemeClr val="bg2">
                  <a:lumMod val="50000"/>
                </a:schemeClr>
              </a:solidFill>
              <a:latin typeface="+mj-lt"/>
              <a:ea typeface="Roboto"/>
              <a:cs typeface="Roboto"/>
              <a:sym typeface="Roboto"/>
            </a:endParaRPr>
          </a:p>
          <a:p>
            <a:pPr algn="ctr">
              <a:lnSpc>
                <a:spcPct val="130000"/>
              </a:lnSpc>
              <a:buSzPct val="25000"/>
            </a:pPr>
            <a:endParaRPr lang="id-ID" sz="2400" dirty="0">
              <a:solidFill>
                <a:schemeClr val="bg2">
                  <a:lumMod val="50000"/>
                </a:schemeClr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67" name="Shape 604"/>
          <p:cNvSpPr/>
          <p:nvPr/>
        </p:nvSpPr>
        <p:spPr>
          <a:xfrm>
            <a:off x="321131" y="10008137"/>
            <a:ext cx="7437120" cy="800182"/>
          </a:xfrm>
          <a:prstGeom prst="rect">
            <a:avLst/>
          </a:prstGeom>
          <a:noFill/>
          <a:ln>
            <a:noFill/>
          </a:ln>
          <a:effectLst/>
        </p:spPr>
        <p:txBody>
          <a:bodyPr lIns="182824" tIns="91400" rIns="182824" bIns="91400" anchor="t" anchorCtr="0">
            <a:noAutofit/>
          </a:bodyPr>
          <a:lstStyle/>
          <a:p>
            <a:pPr algn="ctr">
              <a:lnSpc>
                <a:spcPct val="130000"/>
              </a:lnSpc>
              <a:buSzPct val="25000"/>
            </a:pPr>
            <a:r>
              <a:rPr lang="de-DE" sz="4000" dirty="0">
                <a:latin typeface="+mj-lt"/>
                <a:ea typeface="Roboto"/>
                <a:cs typeface="Roboto"/>
                <a:sym typeface="Roboto"/>
              </a:rPr>
              <a:t>Inklusion ist möglich</a:t>
            </a:r>
            <a:endParaRPr lang="id-ID" sz="4000" dirty="0"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68" name="Ellipse 67"/>
          <p:cNvSpPr/>
          <p:nvPr/>
        </p:nvSpPr>
        <p:spPr>
          <a:xfrm>
            <a:off x="3590587" y="8865969"/>
            <a:ext cx="830204" cy="83020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11714596" y="8865969"/>
            <a:ext cx="830204" cy="83020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2" name="Ellipse 71"/>
          <p:cNvSpPr/>
          <p:nvPr/>
        </p:nvSpPr>
        <p:spPr>
          <a:xfrm>
            <a:off x="19856707" y="8826954"/>
            <a:ext cx="830204" cy="83020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0AEF116-4B70-400A-83BD-28B02C0A9FAC}"/>
              </a:ext>
            </a:extLst>
          </p:cNvPr>
          <p:cNvSpPr txBox="1"/>
          <p:nvPr/>
        </p:nvSpPr>
        <p:spPr>
          <a:xfrm>
            <a:off x="4420791" y="1189831"/>
            <a:ext cx="15293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/>
              <a:t>Thesen zu In- / Exklusion in und durch </a:t>
            </a:r>
            <a:r>
              <a:rPr lang="de-DE" sz="4400" b="1" dirty="0" smtClean="0"/>
              <a:t>Online-Formate</a:t>
            </a:r>
            <a:endParaRPr lang="de-DE" sz="4400" b="1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EAC8B1D-93B6-477E-912D-35D9312E69E0}"/>
              </a:ext>
            </a:extLst>
          </p:cNvPr>
          <p:cNvSpPr txBox="1"/>
          <p:nvPr/>
        </p:nvSpPr>
        <p:spPr>
          <a:xfrm>
            <a:off x="7447335" y="367685"/>
            <a:ext cx="9240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DejaVu Sans Condensed" panose="020B0606030804020204" pitchFamily="34" charset="0"/>
              </a:rPr>
              <a:t>Input, 22.09.2021</a:t>
            </a:r>
          </a:p>
          <a:p>
            <a:pPr algn="ctr"/>
            <a:r>
              <a:rPr lang="de-DE" dirty="0"/>
              <a:t>Tagung: Bündnisse als dritter Weg: Selbstorganisation und Teilhabe am </a:t>
            </a:r>
            <a:r>
              <a:rPr lang="de-DE" dirty="0" smtClean="0"/>
              <a:t>Prüfstand?</a:t>
            </a:r>
            <a:endParaRPr lang="de-DE" dirty="0">
              <a:solidFill>
                <a:schemeClr val="accent3"/>
              </a:solidFill>
              <a:latin typeface="DejaVu Sans Condensed" panose="020B0606030804020204" pitchFamily="34" charset="0"/>
            </a:endParaRPr>
          </a:p>
          <a:p>
            <a:pPr algn="ctr"/>
            <a:endParaRPr lang="de-DE" dirty="0"/>
          </a:p>
        </p:txBody>
      </p:sp>
      <p:sp>
        <p:nvSpPr>
          <p:cNvPr id="27" name="Freeform 170">
            <a:extLst>
              <a:ext uri="{FF2B5EF4-FFF2-40B4-BE49-F238E27FC236}">
                <a16:creationId xmlns:a16="http://schemas.microsoft.com/office/drawing/2014/main" id="{7EF61014-B493-47E1-9305-6736495A6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6591" y="8982157"/>
            <a:ext cx="436700" cy="500437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8" name="Freeform 61">
            <a:extLst>
              <a:ext uri="{FF2B5EF4-FFF2-40B4-BE49-F238E27FC236}">
                <a16:creationId xmlns:a16="http://schemas.microsoft.com/office/drawing/2014/main" id="{D1231342-D486-4F5A-8ACC-B12985B0B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0002" y="8988718"/>
            <a:ext cx="402063" cy="579968"/>
          </a:xfrm>
          <a:custGeom>
            <a:avLst/>
            <a:gdLst>
              <a:gd name="T0" fmla="*/ 54282578 w 418"/>
              <a:gd name="T1" fmla="*/ 36023527 h 602"/>
              <a:gd name="T2" fmla="*/ 54282578 w 418"/>
              <a:gd name="T3" fmla="*/ 36023527 h 602"/>
              <a:gd name="T4" fmla="*/ 30330731 w 418"/>
              <a:gd name="T5" fmla="*/ 62649550 h 602"/>
              <a:gd name="T6" fmla="*/ 30330731 w 418"/>
              <a:gd name="T7" fmla="*/ 71002968 h 602"/>
              <a:gd name="T8" fmla="*/ 43217666 w 418"/>
              <a:gd name="T9" fmla="*/ 71002968 h 602"/>
              <a:gd name="T10" fmla="*/ 46862795 w 418"/>
              <a:gd name="T11" fmla="*/ 74657633 h 602"/>
              <a:gd name="T12" fmla="*/ 43217666 w 418"/>
              <a:gd name="T13" fmla="*/ 78442719 h 602"/>
              <a:gd name="T14" fmla="*/ 26685603 w 418"/>
              <a:gd name="T15" fmla="*/ 78442719 h 602"/>
              <a:gd name="T16" fmla="*/ 11064912 w 418"/>
              <a:gd name="T17" fmla="*/ 78442719 h 602"/>
              <a:gd name="T18" fmla="*/ 7289896 w 418"/>
              <a:gd name="T19" fmla="*/ 74657633 h 602"/>
              <a:gd name="T20" fmla="*/ 11064912 w 418"/>
              <a:gd name="T21" fmla="*/ 71002968 h 602"/>
              <a:gd name="T22" fmla="*/ 23040835 w 418"/>
              <a:gd name="T23" fmla="*/ 71002968 h 602"/>
              <a:gd name="T24" fmla="*/ 23040835 w 418"/>
              <a:gd name="T25" fmla="*/ 62649550 h 602"/>
              <a:gd name="T26" fmla="*/ 0 w 418"/>
              <a:gd name="T27" fmla="*/ 36023527 h 602"/>
              <a:gd name="T28" fmla="*/ 0 w 418"/>
              <a:gd name="T29" fmla="*/ 36023527 h 602"/>
              <a:gd name="T30" fmla="*/ 0 w 418"/>
              <a:gd name="T31" fmla="*/ 36023527 h 602"/>
              <a:gd name="T32" fmla="*/ 3644768 w 418"/>
              <a:gd name="T33" fmla="*/ 32238441 h 602"/>
              <a:gd name="T34" fmla="*/ 7289896 w 418"/>
              <a:gd name="T35" fmla="*/ 36023527 h 602"/>
              <a:gd name="T36" fmla="*/ 7289896 w 418"/>
              <a:gd name="T37" fmla="*/ 36023527 h 602"/>
              <a:gd name="T38" fmla="*/ 26685603 w 418"/>
              <a:gd name="T39" fmla="*/ 55340580 h 602"/>
              <a:gd name="T40" fmla="*/ 46862795 w 418"/>
              <a:gd name="T41" fmla="*/ 36023527 h 602"/>
              <a:gd name="T42" fmla="*/ 46862795 w 418"/>
              <a:gd name="T43" fmla="*/ 36023527 h 602"/>
              <a:gd name="T44" fmla="*/ 50637810 w 418"/>
              <a:gd name="T45" fmla="*/ 32238441 h 602"/>
              <a:gd name="T46" fmla="*/ 54282578 w 418"/>
              <a:gd name="T47" fmla="*/ 36023527 h 602"/>
              <a:gd name="T48" fmla="*/ 26685603 w 418"/>
              <a:gd name="T49" fmla="*/ 48814495 h 602"/>
              <a:gd name="T50" fmla="*/ 26685603 w 418"/>
              <a:gd name="T51" fmla="*/ 48814495 h 602"/>
              <a:gd name="T52" fmla="*/ 26685603 w 418"/>
              <a:gd name="T53" fmla="*/ 48814495 h 602"/>
              <a:gd name="T54" fmla="*/ 11975923 w 418"/>
              <a:gd name="T55" fmla="*/ 34065774 h 602"/>
              <a:gd name="T56" fmla="*/ 11975923 w 418"/>
              <a:gd name="T57" fmla="*/ 14748721 h 602"/>
              <a:gd name="T58" fmla="*/ 26685603 w 418"/>
              <a:gd name="T59" fmla="*/ 0 h 602"/>
              <a:gd name="T60" fmla="*/ 26685603 w 418"/>
              <a:gd name="T61" fmla="*/ 0 h 602"/>
              <a:gd name="T62" fmla="*/ 41395282 w 418"/>
              <a:gd name="T63" fmla="*/ 14748721 h 602"/>
              <a:gd name="T64" fmla="*/ 41395282 w 418"/>
              <a:gd name="T65" fmla="*/ 34065774 h 602"/>
              <a:gd name="T66" fmla="*/ 26685603 w 418"/>
              <a:gd name="T67" fmla="*/ 48814495 h 6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18" h="602">
                <a:moveTo>
                  <a:pt x="417" y="276"/>
                </a:moveTo>
                <a:lnTo>
                  <a:pt x="417" y="276"/>
                </a:lnTo>
                <a:cubicBezTo>
                  <a:pt x="417" y="382"/>
                  <a:pt x="339" y="466"/>
                  <a:pt x="233" y="480"/>
                </a:cubicBezTo>
                <a:cubicBezTo>
                  <a:pt x="233" y="544"/>
                  <a:pt x="233" y="544"/>
                  <a:pt x="233" y="544"/>
                </a:cubicBezTo>
                <a:cubicBezTo>
                  <a:pt x="332" y="544"/>
                  <a:pt x="332" y="544"/>
                  <a:pt x="332" y="544"/>
                </a:cubicBezTo>
                <a:cubicBezTo>
                  <a:pt x="346" y="544"/>
                  <a:pt x="360" y="558"/>
                  <a:pt x="360" y="572"/>
                </a:cubicBezTo>
                <a:cubicBezTo>
                  <a:pt x="360" y="594"/>
                  <a:pt x="346" y="601"/>
                  <a:pt x="332" y="601"/>
                </a:cubicBezTo>
                <a:cubicBezTo>
                  <a:pt x="205" y="601"/>
                  <a:pt x="205" y="601"/>
                  <a:pt x="205" y="601"/>
                </a:cubicBezTo>
                <a:cubicBezTo>
                  <a:pt x="85" y="601"/>
                  <a:pt x="85" y="601"/>
                  <a:pt x="85" y="601"/>
                </a:cubicBezTo>
                <a:cubicBezTo>
                  <a:pt x="71" y="601"/>
                  <a:pt x="56" y="594"/>
                  <a:pt x="56" y="572"/>
                </a:cubicBezTo>
                <a:cubicBezTo>
                  <a:pt x="56" y="558"/>
                  <a:pt x="71" y="544"/>
                  <a:pt x="85" y="544"/>
                </a:cubicBezTo>
                <a:cubicBezTo>
                  <a:pt x="177" y="544"/>
                  <a:pt x="177" y="544"/>
                  <a:pt x="177" y="544"/>
                </a:cubicBezTo>
                <a:cubicBezTo>
                  <a:pt x="177" y="480"/>
                  <a:pt x="177" y="480"/>
                  <a:pt x="177" y="480"/>
                </a:cubicBezTo>
                <a:cubicBezTo>
                  <a:pt x="78" y="466"/>
                  <a:pt x="0" y="382"/>
                  <a:pt x="0" y="276"/>
                </a:cubicBezTo>
                <a:cubicBezTo>
                  <a:pt x="0" y="254"/>
                  <a:pt x="14" y="247"/>
                  <a:pt x="28" y="247"/>
                </a:cubicBezTo>
                <a:cubicBezTo>
                  <a:pt x="42" y="247"/>
                  <a:pt x="56" y="254"/>
                  <a:pt x="56" y="276"/>
                </a:cubicBezTo>
                <a:cubicBezTo>
                  <a:pt x="56" y="353"/>
                  <a:pt x="127" y="424"/>
                  <a:pt x="205" y="424"/>
                </a:cubicBezTo>
                <a:cubicBezTo>
                  <a:pt x="290" y="424"/>
                  <a:pt x="360" y="353"/>
                  <a:pt x="360" y="276"/>
                </a:cubicBezTo>
                <a:cubicBezTo>
                  <a:pt x="360" y="254"/>
                  <a:pt x="367" y="247"/>
                  <a:pt x="389" y="247"/>
                </a:cubicBezTo>
                <a:cubicBezTo>
                  <a:pt x="403" y="247"/>
                  <a:pt x="417" y="254"/>
                  <a:pt x="417" y="276"/>
                </a:cubicBezTo>
                <a:close/>
                <a:moveTo>
                  <a:pt x="205" y="374"/>
                </a:moveTo>
                <a:lnTo>
                  <a:pt x="205" y="374"/>
                </a:lnTo>
                <a:cubicBezTo>
                  <a:pt x="141" y="374"/>
                  <a:pt x="92" y="325"/>
                  <a:pt x="92" y="261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92" y="49"/>
                  <a:pt x="141" y="0"/>
                  <a:pt x="205" y="0"/>
                </a:cubicBezTo>
                <a:cubicBezTo>
                  <a:pt x="269" y="0"/>
                  <a:pt x="318" y="49"/>
                  <a:pt x="318" y="113"/>
                </a:cubicBezTo>
                <a:cubicBezTo>
                  <a:pt x="318" y="261"/>
                  <a:pt x="318" y="261"/>
                  <a:pt x="318" y="261"/>
                </a:cubicBezTo>
                <a:cubicBezTo>
                  <a:pt x="318" y="325"/>
                  <a:pt x="269" y="374"/>
                  <a:pt x="205" y="3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111">
            <a:extLst>
              <a:ext uri="{FF2B5EF4-FFF2-40B4-BE49-F238E27FC236}">
                <a16:creationId xmlns:a16="http://schemas.microsoft.com/office/drawing/2014/main" id="{BC825F9B-380B-4577-A1D8-F61290BFA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1155" y="8995327"/>
            <a:ext cx="481307" cy="493457"/>
          </a:xfrm>
          <a:custGeom>
            <a:avLst/>
            <a:gdLst>
              <a:gd name="T0" fmla="*/ 76484966 w 602"/>
              <a:gd name="T1" fmla="*/ 65520668 h 602"/>
              <a:gd name="T2" fmla="*/ 76484966 w 602"/>
              <a:gd name="T3" fmla="*/ 65520668 h 602"/>
              <a:gd name="T4" fmla="*/ 78442719 w 602"/>
              <a:gd name="T5" fmla="*/ 71002280 h 602"/>
              <a:gd name="T6" fmla="*/ 71002968 w 602"/>
              <a:gd name="T7" fmla="*/ 78441997 h 602"/>
              <a:gd name="T8" fmla="*/ 66434636 w 602"/>
              <a:gd name="T9" fmla="*/ 76614673 h 602"/>
              <a:gd name="T10" fmla="*/ 66434636 w 602"/>
              <a:gd name="T11" fmla="*/ 76614673 h 602"/>
              <a:gd name="T12" fmla="*/ 44246163 w 602"/>
              <a:gd name="T13" fmla="*/ 54426302 h 602"/>
              <a:gd name="T14" fmla="*/ 29497442 w 602"/>
              <a:gd name="T15" fmla="*/ 59125033 h 602"/>
              <a:gd name="T16" fmla="*/ 0 w 602"/>
              <a:gd name="T17" fmla="*/ 29497307 h 602"/>
              <a:gd name="T18" fmla="*/ 29497442 w 602"/>
              <a:gd name="T19" fmla="*/ 0 h 602"/>
              <a:gd name="T20" fmla="*/ 58995246 w 602"/>
              <a:gd name="T21" fmla="*/ 29497307 h 602"/>
              <a:gd name="T22" fmla="*/ 55340580 w 602"/>
              <a:gd name="T23" fmla="*/ 44376380 h 602"/>
              <a:gd name="T24" fmla="*/ 76484966 w 602"/>
              <a:gd name="T25" fmla="*/ 65520668 h 602"/>
              <a:gd name="T26" fmla="*/ 29497442 w 602"/>
              <a:gd name="T27" fmla="*/ 7439717 h 602"/>
              <a:gd name="T28" fmla="*/ 29497442 w 602"/>
              <a:gd name="T29" fmla="*/ 7439717 h 602"/>
              <a:gd name="T30" fmla="*/ 7308970 w 602"/>
              <a:gd name="T31" fmla="*/ 29497307 h 602"/>
              <a:gd name="T32" fmla="*/ 29497442 w 602"/>
              <a:gd name="T33" fmla="*/ 51685677 h 602"/>
              <a:gd name="T34" fmla="*/ 51685915 w 602"/>
              <a:gd name="T35" fmla="*/ 29497307 h 602"/>
              <a:gd name="T36" fmla="*/ 29497442 w 602"/>
              <a:gd name="T37" fmla="*/ 7439717 h 6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02" h="602">
                <a:moveTo>
                  <a:pt x="586" y="502"/>
                </a:moveTo>
                <a:lnTo>
                  <a:pt x="586" y="502"/>
                </a:lnTo>
                <a:cubicBezTo>
                  <a:pt x="594" y="516"/>
                  <a:pt x="601" y="530"/>
                  <a:pt x="601" y="544"/>
                </a:cubicBezTo>
                <a:cubicBezTo>
                  <a:pt x="601" y="573"/>
                  <a:pt x="579" y="601"/>
                  <a:pt x="544" y="601"/>
                </a:cubicBezTo>
                <a:cubicBezTo>
                  <a:pt x="530" y="601"/>
                  <a:pt x="516" y="594"/>
                  <a:pt x="509" y="587"/>
                </a:cubicBezTo>
                <a:cubicBezTo>
                  <a:pt x="339" y="417"/>
                  <a:pt x="339" y="417"/>
                  <a:pt x="339" y="417"/>
                </a:cubicBezTo>
                <a:cubicBezTo>
                  <a:pt x="304" y="438"/>
                  <a:pt x="269" y="453"/>
                  <a:pt x="226" y="453"/>
                </a:cubicBezTo>
                <a:cubicBezTo>
                  <a:pt x="99" y="453"/>
                  <a:pt x="0" y="347"/>
                  <a:pt x="0" y="226"/>
                </a:cubicBezTo>
                <a:cubicBezTo>
                  <a:pt x="0" y="99"/>
                  <a:pt x="99" y="0"/>
                  <a:pt x="226" y="0"/>
                </a:cubicBezTo>
                <a:cubicBezTo>
                  <a:pt x="353" y="0"/>
                  <a:pt x="452" y="99"/>
                  <a:pt x="452" y="226"/>
                </a:cubicBezTo>
                <a:cubicBezTo>
                  <a:pt x="452" y="269"/>
                  <a:pt x="438" y="304"/>
                  <a:pt x="424" y="340"/>
                </a:cubicBezTo>
                <a:cubicBezTo>
                  <a:pt x="586" y="502"/>
                  <a:pt x="586" y="502"/>
                  <a:pt x="586" y="502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34" y="57"/>
                  <a:pt x="56" y="127"/>
                  <a:pt x="56" y="226"/>
                </a:cubicBezTo>
                <a:cubicBezTo>
                  <a:pt x="56" y="318"/>
                  <a:pt x="134" y="396"/>
                  <a:pt x="226" y="396"/>
                </a:cubicBezTo>
                <a:cubicBezTo>
                  <a:pt x="318" y="396"/>
                  <a:pt x="396" y="318"/>
                  <a:pt x="396" y="226"/>
                </a:cubicBezTo>
                <a:cubicBezTo>
                  <a:pt x="396" y="127"/>
                  <a:pt x="318" y="57"/>
                  <a:pt x="226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384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eck 8"/>
          <p:cNvSpPr/>
          <p:nvPr/>
        </p:nvSpPr>
        <p:spPr>
          <a:xfrm rot="10800000">
            <a:off x="0" y="1"/>
            <a:ext cx="14364000" cy="13715999"/>
          </a:xfrm>
          <a:custGeom>
            <a:avLst/>
            <a:gdLst>
              <a:gd name="connsiteX0" fmla="*/ 0 w 10602657"/>
              <a:gd name="connsiteY0" fmla="*/ 0 h 13716000"/>
              <a:gd name="connsiteX1" fmla="*/ 10602657 w 10602657"/>
              <a:gd name="connsiteY1" fmla="*/ 0 h 13716000"/>
              <a:gd name="connsiteX2" fmla="*/ 10602657 w 10602657"/>
              <a:gd name="connsiteY2" fmla="*/ 13716000 h 13716000"/>
              <a:gd name="connsiteX3" fmla="*/ 0 w 10602657"/>
              <a:gd name="connsiteY3" fmla="*/ 13716000 h 13716000"/>
              <a:gd name="connsiteX4" fmla="*/ 0 w 10602657"/>
              <a:gd name="connsiteY4" fmla="*/ 0 h 13716000"/>
              <a:gd name="connsiteX0" fmla="*/ 359860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3598607 w 14201264"/>
              <a:gd name="connsiteY4" fmla="*/ 0 h 13716000"/>
              <a:gd name="connsiteX0" fmla="*/ 655452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6554527 w 14201264"/>
              <a:gd name="connsiteY4" fmla="*/ 0 h 13716000"/>
              <a:gd name="connsiteX0" fmla="*/ 7679062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7679062 w 14201264"/>
              <a:gd name="connsiteY4" fmla="*/ 0 h 13716000"/>
              <a:gd name="connsiteX0" fmla="*/ 9446187 w 15968389"/>
              <a:gd name="connsiteY0" fmla="*/ 0 h 13716000"/>
              <a:gd name="connsiteX1" fmla="*/ 15968389 w 15968389"/>
              <a:gd name="connsiteY1" fmla="*/ 0 h 13716000"/>
              <a:gd name="connsiteX2" fmla="*/ 15968389 w 15968389"/>
              <a:gd name="connsiteY2" fmla="*/ 13716000 h 13716000"/>
              <a:gd name="connsiteX3" fmla="*/ 0 w 15968389"/>
              <a:gd name="connsiteY3" fmla="*/ 13686503 h 13716000"/>
              <a:gd name="connsiteX4" fmla="*/ 9446187 w 15968389"/>
              <a:gd name="connsiteY4" fmla="*/ 0 h 13716000"/>
              <a:gd name="connsiteX0" fmla="*/ 9381928 w 15904130"/>
              <a:gd name="connsiteY0" fmla="*/ 0 h 13716000"/>
              <a:gd name="connsiteX1" fmla="*/ 15904130 w 15904130"/>
              <a:gd name="connsiteY1" fmla="*/ 0 h 13716000"/>
              <a:gd name="connsiteX2" fmla="*/ 15904130 w 15904130"/>
              <a:gd name="connsiteY2" fmla="*/ 13716000 h 13716000"/>
              <a:gd name="connsiteX3" fmla="*/ 0 w 15904130"/>
              <a:gd name="connsiteY3" fmla="*/ 13716000 h 13716000"/>
              <a:gd name="connsiteX4" fmla="*/ 9381928 w 15904130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4130" h="13716000">
                <a:moveTo>
                  <a:pt x="9381928" y="0"/>
                </a:moveTo>
                <a:lnTo>
                  <a:pt x="15904130" y="0"/>
                </a:lnTo>
                <a:lnTo>
                  <a:pt x="15904130" y="13716000"/>
                </a:lnTo>
                <a:lnTo>
                  <a:pt x="0" y="13716000"/>
                </a:lnTo>
                <a:lnTo>
                  <a:pt x="9381928" y="0"/>
                </a:lnTo>
                <a:close/>
              </a:path>
            </a:pathLst>
          </a:custGeom>
          <a:blipFill dpi="0" rotWithShape="0">
            <a:blip r:embed="rId3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DejaVu Sans Condensed"/>
              <a:ea typeface="+mn-ea"/>
              <a:cs typeface="+mn-cs"/>
            </a:endParaRPr>
          </a:p>
        </p:txBody>
      </p:sp>
      <p:sp>
        <p:nvSpPr>
          <p:cNvPr id="18" name="L-Form 17">
            <a:extLst>
              <a:ext uri="{FF2B5EF4-FFF2-40B4-BE49-F238E27FC236}">
                <a16:creationId xmlns:a16="http://schemas.microsoft.com/office/drawing/2014/main" id="{1413BA6C-1CA2-45C2-A20F-A19EC5AE84D5}"/>
              </a:ext>
            </a:extLst>
          </p:cNvPr>
          <p:cNvSpPr/>
          <p:nvPr/>
        </p:nvSpPr>
        <p:spPr>
          <a:xfrm>
            <a:off x="0" y="12074769"/>
            <a:ext cx="1641096" cy="1641231"/>
          </a:xfrm>
          <a:prstGeom prst="corner">
            <a:avLst>
              <a:gd name="adj1" fmla="val 41379"/>
              <a:gd name="adj2" fmla="val 41055"/>
            </a:avLst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DejaVu Sans Condensed"/>
              <a:ea typeface="+mn-ea"/>
              <a:cs typeface="+mn-cs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2A0B345-84A3-47B4-9FF7-DE0DDF1BF890}"/>
              </a:ext>
            </a:extLst>
          </p:cNvPr>
          <p:cNvSpPr/>
          <p:nvPr/>
        </p:nvSpPr>
        <p:spPr>
          <a:xfrm>
            <a:off x="16433442" y="1296498"/>
            <a:ext cx="734470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4800" b="1" dirty="0" smtClean="0">
                <a:solidFill>
                  <a:srgbClr val="464646"/>
                </a:solidFill>
                <a:latin typeface="DejaVu Sans Condensed" panose="020B0606030804020204" pitchFamily="34" charset="0"/>
              </a:rPr>
              <a:t>Online-</a:t>
            </a:r>
            <a:r>
              <a:rPr lang="en-US" sz="4800" b="1" dirty="0" err="1" smtClean="0">
                <a:solidFill>
                  <a:srgbClr val="464646"/>
                </a:solidFill>
                <a:latin typeface="DejaVu Sans Condensed" panose="020B0606030804020204" pitchFamily="34" charset="0"/>
              </a:rPr>
              <a:t>Formate</a:t>
            </a:r>
            <a:r>
              <a:rPr lang="en-US" sz="4800" b="1" dirty="0" smtClean="0">
                <a:solidFill>
                  <a:srgbClr val="464646"/>
                </a:solidFill>
                <a:latin typeface="DejaVu Sans Condensed" panose="020B0606030804020204" pitchFamily="34" charset="0"/>
              </a:rPr>
              <a:t>: </a:t>
            </a:r>
          </a:p>
          <a:p>
            <a:pPr lvl="0" algn="r"/>
            <a:r>
              <a:rPr lang="en-US" sz="4800" b="1" dirty="0" smtClean="0">
                <a:solidFill>
                  <a:srgbClr val="464646"/>
                </a:solidFill>
                <a:latin typeface="DejaVu Sans Condensed" panose="020B0606030804020204" pitchFamily="34" charset="0"/>
              </a:rPr>
              <a:t>Was </a:t>
            </a:r>
            <a:r>
              <a:rPr lang="en-US" sz="4800" b="1" dirty="0" err="1" smtClean="0">
                <a:solidFill>
                  <a:srgbClr val="464646"/>
                </a:solidFill>
                <a:latin typeface="DejaVu Sans Condensed" panose="020B0606030804020204" pitchFamily="34" charset="0"/>
              </a:rPr>
              <a:t>braucht´s</a:t>
            </a:r>
            <a:r>
              <a:rPr lang="en-US" sz="4800" b="1" dirty="0" smtClean="0">
                <a:solidFill>
                  <a:srgbClr val="464646"/>
                </a:solidFill>
                <a:latin typeface="DejaVu Sans Condensed" panose="020B0606030804020204" pitchFamily="34" charset="0"/>
              </a:rPr>
              <a:t> </a:t>
            </a:r>
            <a:r>
              <a:rPr lang="en-US" sz="4800" b="1" dirty="0" err="1" smtClean="0">
                <a:solidFill>
                  <a:srgbClr val="464646"/>
                </a:solidFill>
                <a:latin typeface="DejaVu Sans Condensed" panose="020B0606030804020204" pitchFamily="34" charset="0"/>
              </a:rPr>
              <a:t>im</a:t>
            </a:r>
            <a:r>
              <a:rPr lang="en-US" sz="4800" b="1" dirty="0" smtClean="0">
                <a:solidFill>
                  <a:srgbClr val="464646"/>
                </a:solidFill>
                <a:latin typeface="DejaVu Sans Condensed" panose="020B0606030804020204" pitchFamily="34" charset="0"/>
              </a:rPr>
              <a:t> </a:t>
            </a:r>
            <a:r>
              <a:rPr lang="en-US" sz="4800" b="1" dirty="0" err="1" smtClean="0">
                <a:solidFill>
                  <a:srgbClr val="464646"/>
                </a:solidFill>
                <a:latin typeface="DejaVu Sans Condensed" panose="020B0606030804020204" pitchFamily="34" charset="0"/>
              </a:rPr>
              <a:t>Vorfeld</a:t>
            </a:r>
            <a:r>
              <a:rPr lang="en-US" sz="4800" b="1" dirty="0" smtClean="0">
                <a:solidFill>
                  <a:srgbClr val="464646"/>
                </a:solidFill>
                <a:latin typeface="DejaVu Sans Condensed" panose="020B0606030804020204" pitchFamily="34" charset="0"/>
              </a:rPr>
              <a:t>?</a:t>
            </a:r>
          </a:p>
        </p:txBody>
      </p:sp>
      <p:sp>
        <p:nvSpPr>
          <p:cNvPr id="14" name="Textfeld 9">
            <a:extLst>
              <a:ext uri="{FF2B5EF4-FFF2-40B4-BE49-F238E27FC236}">
                <a16:creationId xmlns:a16="http://schemas.microsoft.com/office/drawing/2014/main" id="{F4A60674-178B-4CEC-8E7B-68CF515D8572}"/>
              </a:ext>
            </a:extLst>
          </p:cNvPr>
          <p:cNvSpPr txBox="1"/>
          <p:nvPr/>
        </p:nvSpPr>
        <p:spPr>
          <a:xfrm>
            <a:off x="13268805" y="566773"/>
            <a:ext cx="10509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latin typeface="DejaVu Sans Condensed" panose="020B0606030804020204" pitchFamily="34" charset="0"/>
              </a:rPr>
              <a:t>Input, 22.09.2021</a:t>
            </a:r>
          </a:p>
          <a:p>
            <a:pPr algn="ctr"/>
            <a:r>
              <a:rPr lang="de-DE" dirty="0"/>
              <a:t>Tagung: Bündnisse als dritter Weg: Selbstorganisation und Teilhabe am </a:t>
            </a:r>
            <a:r>
              <a:rPr lang="de-DE" dirty="0" smtClean="0"/>
              <a:t>Prüfstand</a:t>
            </a:r>
            <a:r>
              <a:rPr lang="de-DE" dirty="0" smtClean="0">
                <a:solidFill>
                  <a:schemeClr val="accent3"/>
                </a:solidFill>
                <a:latin typeface="DejaVu Sans Condensed" panose="020B0606030804020204" pitchFamily="34" charset="0"/>
              </a:rPr>
              <a:t>?</a:t>
            </a:r>
            <a:endParaRPr lang="de-DE" dirty="0"/>
          </a:p>
          <a:p>
            <a:pPr algn="r"/>
            <a:endParaRPr lang="de-DE" dirty="0">
              <a:solidFill>
                <a:schemeClr val="accent3"/>
              </a:solidFill>
              <a:latin typeface="DejaVu Sans Condensed" panose="020B0606030804020204" pitchFamily="34" charset="0"/>
            </a:endParaRPr>
          </a:p>
          <a:p>
            <a:pPr algn="r"/>
            <a:r>
              <a:rPr lang="de-DE" dirty="0">
                <a:solidFill>
                  <a:schemeClr val="accent3"/>
                </a:solidFill>
                <a:latin typeface="DejaVu Sans Condensed" panose="020B0606030804020204" pitchFamily="34" charset="0"/>
              </a:rPr>
              <a:t>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7644A90-6B79-4F80-B7CB-B6123A7E75C9}"/>
              </a:ext>
            </a:extLst>
          </p:cNvPr>
          <p:cNvSpPr txBox="1"/>
          <p:nvPr/>
        </p:nvSpPr>
        <p:spPr>
          <a:xfrm>
            <a:off x="12801600" y="3331029"/>
            <a:ext cx="10509341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de-DE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 smtClean="0"/>
              <a:t>Persönliche Ansprache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 smtClean="0"/>
              <a:t>Techniktest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 smtClean="0"/>
              <a:t>mehr Zeit / </a:t>
            </a:r>
            <a:r>
              <a:rPr lang="de-DE" sz="4000" dirty="0"/>
              <a:t>verstärkte </a:t>
            </a:r>
            <a:r>
              <a:rPr lang="de-DE" sz="4000" dirty="0" smtClean="0"/>
              <a:t>Planung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 smtClean="0"/>
              <a:t>Ausführliche Info an Teilnehmende</a:t>
            </a:r>
            <a:endParaRPr lang="de-DE" sz="4000" dirty="0"/>
          </a:p>
          <a:p>
            <a:endParaRPr lang="de-DE" sz="40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de-DE" sz="4000" dirty="0" smtClean="0"/>
              <a:t>Digitalen Raum früh öffnen</a:t>
            </a:r>
            <a:endParaRPr lang="de-DE" sz="4000" dirty="0"/>
          </a:p>
          <a:p>
            <a:endParaRPr lang="de-D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 smtClean="0"/>
              <a:t>Datenschutz / Persönlichkeitsrechte klären</a:t>
            </a:r>
          </a:p>
          <a:p>
            <a:endParaRPr lang="de-DE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/>
              <a:t>Mehrere </a:t>
            </a:r>
            <a:r>
              <a:rPr lang="de-DE" sz="4000" dirty="0" smtClean="0"/>
              <a:t>Personen/Aufgabenteilung</a:t>
            </a:r>
            <a:endParaRPr lang="de-DE" sz="4000" dirty="0"/>
          </a:p>
          <a:p>
            <a:r>
              <a:rPr lang="de-DE" sz="4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34865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eck 8"/>
          <p:cNvSpPr/>
          <p:nvPr/>
        </p:nvSpPr>
        <p:spPr>
          <a:xfrm rot="10800000">
            <a:off x="0" y="1"/>
            <a:ext cx="14364000" cy="13715999"/>
          </a:xfrm>
          <a:custGeom>
            <a:avLst/>
            <a:gdLst>
              <a:gd name="connsiteX0" fmla="*/ 0 w 10602657"/>
              <a:gd name="connsiteY0" fmla="*/ 0 h 13716000"/>
              <a:gd name="connsiteX1" fmla="*/ 10602657 w 10602657"/>
              <a:gd name="connsiteY1" fmla="*/ 0 h 13716000"/>
              <a:gd name="connsiteX2" fmla="*/ 10602657 w 10602657"/>
              <a:gd name="connsiteY2" fmla="*/ 13716000 h 13716000"/>
              <a:gd name="connsiteX3" fmla="*/ 0 w 10602657"/>
              <a:gd name="connsiteY3" fmla="*/ 13716000 h 13716000"/>
              <a:gd name="connsiteX4" fmla="*/ 0 w 10602657"/>
              <a:gd name="connsiteY4" fmla="*/ 0 h 13716000"/>
              <a:gd name="connsiteX0" fmla="*/ 359860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3598607 w 14201264"/>
              <a:gd name="connsiteY4" fmla="*/ 0 h 13716000"/>
              <a:gd name="connsiteX0" fmla="*/ 655452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6554527 w 14201264"/>
              <a:gd name="connsiteY4" fmla="*/ 0 h 13716000"/>
              <a:gd name="connsiteX0" fmla="*/ 7679062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7679062 w 14201264"/>
              <a:gd name="connsiteY4" fmla="*/ 0 h 13716000"/>
              <a:gd name="connsiteX0" fmla="*/ 9446187 w 15968389"/>
              <a:gd name="connsiteY0" fmla="*/ 0 h 13716000"/>
              <a:gd name="connsiteX1" fmla="*/ 15968389 w 15968389"/>
              <a:gd name="connsiteY1" fmla="*/ 0 h 13716000"/>
              <a:gd name="connsiteX2" fmla="*/ 15968389 w 15968389"/>
              <a:gd name="connsiteY2" fmla="*/ 13716000 h 13716000"/>
              <a:gd name="connsiteX3" fmla="*/ 0 w 15968389"/>
              <a:gd name="connsiteY3" fmla="*/ 13686503 h 13716000"/>
              <a:gd name="connsiteX4" fmla="*/ 9446187 w 15968389"/>
              <a:gd name="connsiteY4" fmla="*/ 0 h 13716000"/>
              <a:gd name="connsiteX0" fmla="*/ 9381928 w 15904130"/>
              <a:gd name="connsiteY0" fmla="*/ 0 h 13716000"/>
              <a:gd name="connsiteX1" fmla="*/ 15904130 w 15904130"/>
              <a:gd name="connsiteY1" fmla="*/ 0 h 13716000"/>
              <a:gd name="connsiteX2" fmla="*/ 15904130 w 15904130"/>
              <a:gd name="connsiteY2" fmla="*/ 13716000 h 13716000"/>
              <a:gd name="connsiteX3" fmla="*/ 0 w 15904130"/>
              <a:gd name="connsiteY3" fmla="*/ 13716000 h 13716000"/>
              <a:gd name="connsiteX4" fmla="*/ 9381928 w 15904130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4130" h="13716000">
                <a:moveTo>
                  <a:pt x="9381928" y="0"/>
                </a:moveTo>
                <a:lnTo>
                  <a:pt x="15904130" y="0"/>
                </a:lnTo>
                <a:lnTo>
                  <a:pt x="15904130" y="13716000"/>
                </a:lnTo>
                <a:lnTo>
                  <a:pt x="0" y="13716000"/>
                </a:lnTo>
                <a:lnTo>
                  <a:pt x="9381928" y="0"/>
                </a:lnTo>
                <a:close/>
              </a:path>
            </a:pathLst>
          </a:custGeom>
          <a:blipFill dpi="0" rotWithShape="0">
            <a:blip r:embed="rId3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DejaVu Sans Condensed"/>
              <a:ea typeface="+mn-ea"/>
              <a:cs typeface="+mn-cs"/>
            </a:endParaRPr>
          </a:p>
        </p:txBody>
      </p:sp>
      <p:sp>
        <p:nvSpPr>
          <p:cNvPr id="18" name="L-Form 17">
            <a:extLst>
              <a:ext uri="{FF2B5EF4-FFF2-40B4-BE49-F238E27FC236}">
                <a16:creationId xmlns:a16="http://schemas.microsoft.com/office/drawing/2014/main" id="{1413BA6C-1CA2-45C2-A20F-A19EC5AE84D5}"/>
              </a:ext>
            </a:extLst>
          </p:cNvPr>
          <p:cNvSpPr/>
          <p:nvPr/>
        </p:nvSpPr>
        <p:spPr>
          <a:xfrm>
            <a:off x="0" y="12074769"/>
            <a:ext cx="1641096" cy="1641231"/>
          </a:xfrm>
          <a:prstGeom prst="corner">
            <a:avLst>
              <a:gd name="adj1" fmla="val 41379"/>
              <a:gd name="adj2" fmla="val 41055"/>
            </a:avLst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DejaVu Sans Condensed"/>
              <a:ea typeface="+mn-ea"/>
              <a:cs typeface="+mn-cs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2A0B345-84A3-47B4-9FF7-DE0DDF1BF890}"/>
              </a:ext>
            </a:extLst>
          </p:cNvPr>
          <p:cNvSpPr/>
          <p:nvPr/>
        </p:nvSpPr>
        <p:spPr>
          <a:xfrm>
            <a:off x="14730476" y="1296498"/>
            <a:ext cx="904767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4800" b="1" dirty="0" smtClean="0">
                <a:solidFill>
                  <a:srgbClr val="464646"/>
                </a:solidFill>
                <a:latin typeface="DejaVu Sans Condensed" panose="020B0606030804020204" pitchFamily="34" charset="0"/>
              </a:rPr>
              <a:t>Online-</a:t>
            </a:r>
            <a:r>
              <a:rPr lang="en-US" sz="4800" b="1" dirty="0" err="1" smtClean="0">
                <a:solidFill>
                  <a:srgbClr val="464646"/>
                </a:solidFill>
                <a:latin typeface="DejaVu Sans Condensed" panose="020B0606030804020204" pitchFamily="34" charset="0"/>
              </a:rPr>
              <a:t>Formate</a:t>
            </a:r>
            <a:r>
              <a:rPr lang="en-US" sz="4800" b="1" dirty="0" smtClean="0">
                <a:solidFill>
                  <a:srgbClr val="464646"/>
                </a:solidFill>
                <a:latin typeface="DejaVu Sans Condensed" panose="020B0606030804020204" pitchFamily="34" charset="0"/>
              </a:rPr>
              <a:t>: </a:t>
            </a:r>
          </a:p>
          <a:p>
            <a:pPr lvl="0" algn="r"/>
            <a:r>
              <a:rPr lang="en-US" sz="4800" b="1" dirty="0" smtClean="0">
                <a:solidFill>
                  <a:srgbClr val="464646"/>
                </a:solidFill>
                <a:latin typeface="DejaVu Sans Condensed" panose="020B0606030804020204" pitchFamily="34" charset="0"/>
              </a:rPr>
              <a:t>Was </a:t>
            </a:r>
            <a:r>
              <a:rPr lang="en-US" sz="4800" b="1" dirty="0" err="1" smtClean="0">
                <a:solidFill>
                  <a:srgbClr val="464646"/>
                </a:solidFill>
                <a:latin typeface="DejaVu Sans Condensed" panose="020B0606030804020204" pitchFamily="34" charset="0"/>
              </a:rPr>
              <a:t>braucht´s</a:t>
            </a:r>
            <a:r>
              <a:rPr lang="en-US" sz="4800" b="1" dirty="0" smtClean="0">
                <a:solidFill>
                  <a:srgbClr val="464646"/>
                </a:solidFill>
                <a:latin typeface="DejaVu Sans Condensed" panose="020B0606030804020204" pitchFamily="34" charset="0"/>
              </a:rPr>
              <a:t> </a:t>
            </a:r>
            <a:r>
              <a:rPr lang="en-US" sz="4800" b="1" dirty="0" err="1" smtClean="0">
                <a:solidFill>
                  <a:srgbClr val="464646"/>
                </a:solidFill>
                <a:latin typeface="DejaVu Sans Condensed" panose="020B0606030804020204" pitchFamily="34" charset="0"/>
              </a:rPr>
              <a:t>während</a:t>
            </a:r>
            <a:r>
              <a:rPr lang="en-US" sz="4800" b="1" dirty="0" smtClean="0">
                <a:solidFill>
                  <a:srgbClr val="464646"/>
                </a:solidFill>
                <a:latin typeface="DejaVu Sans Condensed" panose="020B0606030804020204" pitchFamily="34" charset="0"/>
              </a:rPr>
              <a:t> </a:t>
            </a:r>
            <a:r>
              <a:rPr lang="en-US" sz="4800" b="1" dirty="0" err="1" smtClean="0">
                <a:solidFill>
                  <a:srgbClr val="464646"/>
                </a:solidFill>
                <a:latin typeface="DejaVu Sans Condensed" panose="020B0606030804020204" pitchFamily="34" charset="0"/>
              </a:rPr>
              <a:t>dessen</a:t>
            </a:r>
            <a:r>
              <a:rPr lang="en-US" sz="4800" b="1" dirty="0" smtClean="0">
                <a:solidFill>
                  <a:srgbClr val="464646"/>
                </a:solidFill>
                <a:latin typeface="DejaVu Sans Condensed" panose="020B0606030804020204" pitchFamily="34" charset="0"/>
              </a:rPr>
              <a:t>?</a:t>
            </a:r>
          </a:p>
        </p:txBody>
      </p:sp>
      <p:sp>
        <p:nvSpPr>
          <p:cNvPr id="14" name="Textfeld 9">
            <a:extLst>
              <a:ext uri="{FF2B5EF4-FFF2-40B4-BE49-F238E27FC236}">
                <a16:creationId xmlns:a16="http://schemas.microsoft.com/office/drawing/2014/main" id="{F4A60674-178B-4CEC-8E7B-68CF515D8572}"/>
              </a:ext>
            </a:extLst>
          </p:cNvPr>
          <p:cNvSpPr txBox="1"/>
          <p:nvPr/>
        </p:nvSpPr>
        <p:spPr>
          <a:xfrm>
            <a:off x="13268805" y="566773"/>
            <a:ext cx="10509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latin typeface="DejaVu Sans Condensed" panose="020B0606030804020204" pitchFamily="34" charset="0"/>
              </a:rPr>
              <a:t>Input, 22.09.2021</a:t>
            </a:r>
          </a:p>
          <a:p>
            <a:pPr algn="ctr"/>
            <a:r>
              <a:rPr lang="de-DE" dirty="0"/>
              <a:t>Tagung: Bündnisse als dritter Weg: Selbstorganisation und Teilhabe am </a:t>
            </a:r>
            <a:r>
              <a:rPr lang="de-DE" dirty="0" smtClean="0"/>
              <a:t>Prüfstand</a:t>
            </a:r>
            <a:r>
              <a:rPr lang="de-DE" dirty="0" smtClean="0">
                <a:solidFill>
                  <a:schemeClr val="accent3"/>
                </a:solidFill>
                <a:latin typeface="DejaVu Sans Condensed" panose="020B0606030804020204" pitchFamily="34" charset="0"/>
              </a:rPr>
              <a:t>?</a:t>
            </a:r>
            <a:endParaRPr lang="de-DE" dirty="0"/>
          </a:p>
          <a:p>
            <a:pPr algn="r"/>
            <a:endParaRPr lang="de-DE" dirty="0">
              <a:solidFill>
                <a:schemeClr val="accent3"/>
              </a:solidFill>
              <a:latin typeface="DejaVu Sans Condensed" panose="020B0606030804020204" pitchFamily="34" charset="0"/>
            </a:endParaRPr>
          </a:p>
          <a:p>
            <a:pPr algn="r"/>
            <a:r>
              <a:rPr lang="de-DE" dirty="0">
                <a:solidFill>
                  <a:schemeClr val="accent3"/>
                </a:solidFill>
                <a:latin typeface="DejaVu Sans Condensed" panose="020B0606030804020204" pitchFamily="34" charset="0"/>
              </a:rPr>
              <a:t>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7644A90-6B79-4F80-B7CB-B6123A7E75C9}"/>
              </a:ext>
            </a:extLst>
          </p:cNvPr>
          <p:cNvSpPr txBox="1"/>
          <p:nvPr/>
        </p:nvSpPr>
        <p:spPr>
          <a:xfrm>
            <a:off x="12801600" y="3331029"/>
            <a:ext cx="1050934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 smtClean="0"/>
              <a:t>Begrüßungsfolie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 smtClean="0"/>
              <a:t>Viele Pausen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 smtClean="0"/>
              <a:t>Bewegungsmöglichkeiten</a:t>
            </a:r>
          </a:p>
          <a:p>
            <a:endParaRPr lang="de-D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 err="1"/>
              <a:t>Blended</a:t>
            </a:r>
            <a:r>
              <a:rPr lang="de-DE" sz="4000" dirty="0"/>
              <a:t> </a:t>
            </a:r>
            <a:r>
              <a:rPr lang="de-DE" sz="4000" dirty="0" err="1" smtClean="0"/>
              <a:t>learning</a:t>
            </a:r>
            <a:r>
              <a:rPr lang="de-DE" sz="4000" dirty="0" smtClean="0"/>
              <a:t>: analog + digital</a:t>
            </a:r>
            <a:endParaRPr lang="de-D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 smtClean="0"/>
              <a:t>Verstärktes Arbeiten in Kleingruppen</a:t>
            </a:r>
          </a:p>
          <a:p>
            <a:endParaRPr lang="de-DE" sz="4000" dirty="0" smtClean="0"/>
          </a:p>
        </p:txBody>
      </p:sp>
    </p:spTree>
    <p:extLst>
      <p:ext uri="{BB962C8B-B14F-4D97-AF65-F5344CB8AC3E}">
        <p14:creationId xmlns:p14="http://schemas.microsoft.com/office/powerpoint/2010/main" val="3891488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eck 8"/>
          <p:cNvSpPr/>
          <p:nvPr/>
        </p:nvSpPr>
        <p:spPr>
          <a:xfrm rot="10800000">
            <a:off x="0" y="1"/>
            <a:ext cx="14364000" cy="13715999"/>
          </a:xfrm>
          <a:custGeom>
            <a:avLst/>
            <a:gdLst>
              <a:gd name="connsiteX0" fmla="*/ 0 w 10602657"/>
              <a:gd name="connsiteY0" fmla="*/ 0 h 13716000"/>
              <a:gd name="connsiteX1" fmla="*/ 10602657 w 10602657"/>
              <a:gd name="connsiteY1" fmla="*/ 0 h 13716000"/>
              <a:gd name="connsiteX2" fmla="*/ 10602657 w 10602657"/>
              <a:gd name="connsiteY2" fmla="*/ 13716000 h 13716000"/>
              <a:gd name="connsiteX3" fmla="*/ 0 w 10602657"/>
              <a:gd name="connsiteY3" fmla="*/ 13716000 h 13716000"/>
              <a:gd name="connsiteX4" fmla="*/ 0 w 10602657"/>
              <a:gd name="connsiteY4" fmla="*/ 0 h 13716000"/>
              <a:gd name="connsiteX0" fmla="*/ 359860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3598607 w 14201264"/>
              <a:gd name="connsiteY4" fmla="*/ 0 h 13716000"/>
              <a:gd name="connsiteX0" fmla="*/ 655452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6554527 w 14201264"/>
              <a:gd name="connsiteY4" fmla="*/ 0 h 13716000"/>
              <a:gd name="connsiteX0" fmla="*/ 7679062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7679062 w 14201264"/>
              <a:gd name="connsiteY4" fmla="*/ 0 h 13716000"/>
              <a:gd name="connsiteX0" fmla="*/ 9446187 w 15968389"/>
              <a:gd name="connsiteY0" fmla="*/ 0 h 13716000"/>
              <a:gd name="connsiteX1" fmla="*/ 15968389 w 15968389"/>
              <a:gd name="connsiteY1" fmla="*/ 0 h 13716000"/>
              <a:gd name="connsiteX2" fmla="*/ 15968389 w 15968389"/>
              <a:gd name="connsiteY2" fmla="*/ 13716000 h 13716000"/>
              <a:gd name="connsiteX3" fmla="*/ 0 w 15968389"/>
              <a:gd name="connsiteY3" fmla="*/ 13686503 h 13716000"/>
              <a:gd name="connsiteX4" fmla="*/ 9446187 w 15968389"/>
              <a:gd name="connsiteY4" fmla="*/ 0 h 13716000"/>
              <a:gd name="connsiteX0" fmla="*/ 9381928 w 15904130"/>
              <a:gd name="connsiteY0" fmla="*/ 0 h 13716000"/>
              <a:gd name="connsiteX1" fmla="*/ 15904130 w 15904130"/>
              <a:gd name="connsiteY1" fmla="*/ 0 h 13716000"/>
              <a:gd name="connsiteX2" fmla="*/ 15904130 w 15904130"/>
              <a:gd name="connsiteY2" fmla="*/ 13716000 h 13716000"/>
              <a:gd name="connsiteX3" fmla="*/ 0 w 15904130"/>
              <a:gd name="connsiteY3" fmla="*/ 13716000 h 13716000"/>
              <a:gd name="connsiteX4" fmla="*/ 9381928 w 15904130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4130" h="13716000">
                <a:moveTo>
                  <a:pt x="9381928" y="0"/>
                </a:moveTo>
                <a:lnTo>
                  <a:pt x="15904130" y="0"/>
                </a:lnTo>
                <a:lnTo>
                  <a:pt x="15904130" y="13716000"/>
                </a:lnTo>
                <a:lnTo>
                  <a:pt x="0" y="13716000"/>
                </a:lnTo>
                <a:lnTo>
                  <a:pt x="9381928" y="0"/>
                </a:lnTo>
                <a:close/>
              </a:path>
            </a:pathLst>
          </a:custGeom>
          <a:blipFill dpi="0" rotWithShape="0">
            <a:blip r:embed="rId3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DejaVu Sans Condensed"/>
              <a:ea typeface="+mn-ea"/>
              <a:cs typeface="+mn-cs"/>
            </a:endParaRPr>
          </a:p>
        </p:txBody>
      </p:sp>
      <p:sp>
        <p:nvSpPr>
          <p:cNvPr id="18" name="L-Form 17">
            <a:extLst>
              <a:ext uri="{FF2B5EF4-FFF2-40B4-BE49-F238E27FC236}">
                <a16:creationId xmlns:a16="http://schemas.microsoft.com/office/drawing/2014/main" id="{1413BA6C-1CA2-45C2-A20F-A19EC5AE84D5}"/>
              </a:ext>
            </a:extLst>
          </p:cNvPr>
          <p:cNvSpPr/>
          <p:nvPr/>
        </p:nvSpPr>
        <p:spPr>
          <a:xfrm>
            <a:off x="0" y="12074769"/>
            <a:ext cx="1641096" cy="1641231"/>
          </a:xfrm>
          <a:prstGeom prst="corner">
            <a:avLst>
              <a:gd name="adj1" fmla="val 41379"/>
              <a:gd name="adj2" fmla="val 41055"/>
            </a:avLst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DejaVu Sans Condensed"/>
              <a:ea typeface="+mn-ea"/>
              <a:cs typeface="+mn-cs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2A0B345-84A3-47B4-9FF7-DE0DDF1BF890}"/>
              </a:ext>
            </a:extLst>
          </p:cNvPr>
          <p:cNvSpPr/>
          <p:nvPr/>
        </p:nvSpPr>
        <p:spPr>
          <a:xfrm>
            <a:off x="14221940" y="1296498"/>
            <a:ext cx="955620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4800" b="1" dirty="0" smtClean="0">
                <a:solidFill>
                  <a:srgbClr val="464646"/>
                </a:solidFill>
                <a:latin typeface="DejaVu Sans Condensed" panose="020B0606030804020204" pitchFamily="34" charset="0"/>
              </a:rPr>
              <a:t>Online-</a:t>
            </a:r>
            <a:r>
              <a:rPr lang="en-US" sz="4800" b="1" dirty="0" err="1" smtClean="0">
                <a:solidFill>
                  <a:srgbClr val="464646"/>
                </a:solidFill>
                <a:latin typeface="DejaVu Sans Condensed" panose="020B0606030804020204" pitchFamily="34" charset="0"/>
              </a:rPr>
              <a:t>Formate</a:t>
            </a:r>
            <a:r>
              <a:rPr lang="en-US" sz="4800" b="1" dirty="0" smtClean="0">
                <a:solidFill>
                  <a:srgbClr val="464646"/>
                </a:solidFill>
                <a:latin typeface="DejaVu Sans Condensed" panose="020B0606030804020204" pitchFamily="34" charset="0"/>
              </a:rPr>
              <a:t>:</a:t>
            </a:r>
          </a:p>
          <a:p>
            <a:pPr lvl="0" algn="r"/>
            <a:r>
              <a:rPr lang="en-US" sz="4800" b="1" dirty="0" err="1" smtClean="0">
                <a:solidFill>
                  <a:srgbClr val="464646"/>
                </a:solidFill>
                <a:latin typeface="DejaVu Sans Condensed" panose="020B0606030804020204" pitchFamily="34" charset="0"/>
              </a:rPr>
              <a:t>Interaktion</a:t>
            </a:r>
            <a:r>
              <a:rPr lang="en-US" sz="4800" b="1" dirty="0" smtClean="0">
                <a:solidFill>
                  <a:srgbClr val="464646"/>
                </a:solidFill>
                <a:latin typeface="DejaVu Sans Condensed" panose="020B0606030804020204" pitchFamily="34" charset="0"/>
              </a:rPr>
              <a:t> und </a:t>
            </a:r>
            <a:r>
              <a:rPr lang="en-US" sz="4800" b="1" dirty="0" err="1" smtClean="0">
                <a:solidFill>
                  <a:srgbClr val="464646"/>
                </a:solidFill>
                <a:latin typeface="DejaVu Sans Condensed" panose="020B0606030804020204" pitchFamily="34" charset="0"/>
              </a:rPr>
              <a:t>Ergebnissicherung</a:t>
            </a:r>
            <a:endParaRPr lang="en-US" sz="4800" b="1" dirty="0">
              <a:solidFill>
                <a:srgbClr val="464646"/>
              </a:solidFill>
              <a:latin typeface="DejaVu Sans Condensed" panose="020B0606030804020204" pitchFamily="34" charset="0"/>
            </a:endParaRPr>
          </a:p>
        </p:txBody>
      </p:sp>
      <p:sp>
        <p:nvSpPr>
          <p:cNvPr id="14" name="Textfeld 9">
            <a:extLst>
              <a:ext uri="{FF2B5EF4-FFF2-40B4-BE49-F238E27FC236}">
                <a16:creationId xmlns:a16="http://schemas.microsoft.com/office/drawing/2014/main" id="{F4A60674-178B-4CEC-8E7B-68CF515D8572}"/>
              </a:ext>
            </a:extLst>
          </p:cNvPr>
          <p:cNvSpPr txBox="1"/>
          <p:nvPr/>
        </p:nvSpPr>
        <p:spPr>
          <a:xfrm>
            <a:off x="13268805" y="566773"/>
            <a:ext cx="10509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latin typeface="DejaVu Sans Condensed" panose="020B0606030804020204" pitchFamily="34" charset="0"/>
              </a:rPr>
              <a:t>Input, 22.09.2021</a:t>
            </a:r>
          </a:p>
          <a:p>
            <a:pPr algn="ctr"/>
            <a:r>
              <a:rPr lang="de-DE" dirty="0"/>
              <a:t>Tagung: Bündnisse als dritter Weg: Selbstorganisation und Teilhabe am Prüfstand</a:t>
            </a:r>
            <a:r>
              <a:rPr lang="de-DE" dirty="0" smtClean="0">
                <a:solidFill>
                  <a:schemeClr val="accent3"/>
                </a:solidFill>
                <a:latin typeface="DejaVu Sans Condensed" panose="020B0606030804020204" pitchFamily="34" charset="0"/>
              </a:rPr>
              <a:t>?</a:t>
            </a:r>
            <a:endParaRPr lang="de-DE" dirty="0"/>
          </a:p>
          <a:p>
            <a:pPr algn="r"/>
            <a:endParaRPr lang="de-DE" dirty="0">
              <a:solidFill>
                <a:schemeClr val="accent3"/>
              </a:solidFill>
              <a:latin typeface="DejaVu Sans Condensed" panose="020B0606030804020204" pitchFamily="34" charset="0"/>
            </a:endParaRPr>
          </a:p>
          <a:p>
            <a:pPr algn="r"/>
            <a:r>
              <a:rPr lang="de-DE" dirty="0">
                <a:solidFill>
                  <a:schemeClr val="accent3"/>
                </a:solidFill>
                <a:latin typeface="DejaVu Sans Condensed" panose="020B0606030804020204" pitchFamily="34" charset="0"/>
              </a:rPr>
              <a:t>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7644A90-6B79-4F80-B7CB-B6123A7E75C9}"/>
              </a:ext>
            </a:extLst>
          </p:cNvPr>
          <p:cNvSpPr txBox="1"/>
          <p:nvPr/>
        </p:nvSpPr>
        <p:spPr>
          <a:xfrm>
            <a:off x="12801600" y="3331029"/>
            <a:ext cx="10509341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 smtClean="0"/>
              <a:t>Chat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 err="1" smtClean="0"/>
              <a:t>Kommentierfunktion</a:t>
            </a:r>
            <a:endParaRPr lang="de-DE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 err="1" smtClean="0"/>
              <a:t>BreakOutSessions</a:t>
            </a:r>
            <a:endParaRPr lang="de-DE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 err="1" smtClean="0"/>
              <a:t>Kollaborative</a:t>
            </a:r>
            <a:r>
              <a:rPr lang="de-DE" sz="4000" dirty="0" smtClean="0"/>
              <a:t> </a:t>
            </a:r>
            <a:r>
              <a:rPr lang="de-DE" sz="4000" dirty="0" err="1" smtClean="0"/>
              <a:t>tools</a:t>
            </a:r>
            <a:r>
              <a:rPr lang="de-DE" sz="4000" dirty="0" smtClean="0"/>
              <a:t>: Ergebnissicherung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 smtClean="0"/>
              <a:t>Umfragen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40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de-DE" sz="4000" dirty="0" smtClean="0"/>
              <a:t>Verstärktes Rückfragen</a:t>
            </a:r>
          </a:p>
          <a:p>
            <a:pPr lvl="0"/>
            <a:endParaRPr lang="de-DE" sz="4000" dirty="0" smtClean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de-DE" sz="4000" dirty="0" smtClean="0"/>
              <a:t>Informelle Räume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009242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eck 8"/>
          <p:cNvSpPr/>
          <p:nvPr/>
        </p:nvSpPr>
        <p:spPr>
          <a:xfrm rot="10800000">
            <a:off x="0" y="1"/>
            <a:ext cx="14364000" cy="13715999"/>
          </a:xfrm>
          <a:custGeom>
            <a:avLst/>
            <a:gdLst>
              <a:gd name="connsiteX0" fmla="*/ 0 w 10602657"/>
              <a:gd name="connsiteY0" fmla="*/ 0 h 13716000"/>
              <a:gd name="connsiteX1" fmla="*/ 10602657 w 10602657"/>
              <a:gd name="connsiteY1" fmla="*/ 0 h 13716000"/>
              <a:gd name="connsiteX2" fmla="*/ 10602657 w 10602657"/>
              <a:gd name="connsiteY2" fmla="*/ 13716000 h 13716000"/>
              <a:gd name="connsiteX3" fmla="*/ 0 w 10602657"/>
              <a:gd name="connsiteY3" fmla="*/ 13716000 h 13716000"/>
              <a:gd name="connsiteX4" fmla="*/ 0 w 10602657"/>
              <a:gd name="connsiteY4" fmla="*/ 0 h 13716000"/>
              <a:gd name="connsiteX0" fmla="*/ 359860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3598607 w 14201264"/>
              <a:gd name="connsiteY4" fmla="*/ 0 h 13716000"/>
              <a:gd name="connsiteX0" fmla="*/ 655452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6554527 w 14201264"/>
              <a:gd name="connsiteY4" fmla="*/ 0 h 13716000"/>
              <a:gd name="connsiteX0" fmla="*/ 7679062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7679062 w 14201264"/>
              <a:gd name="connsiteY4" fmla="*/ 0 h 13716000"/>
              <a:gd name="connsiteX0" fmla="*/ 9446187 w 15968389"/>
              <a:gd name="connsiteY0" fmla="*/ 0 h 13716000"/>
              <a:gd name="connsiteX1" fmla="*/ 15968389 w 15968389"/>
              <a:gd name="connsiteY1" fmla="*/ 0 h 13716000"/>
              <a:gd name="connsiteX2" fmla="*/ 15968389 w 15968389"/>
              <a:gd name="connsiteY2" fmla="*/ 13716000 h 13716000"/>
              <a:gd name="connsiteX3" fmla="*/ 0 w 15968389"/>
              <a:gd name="connsiteY3" fmla="*/ 13686503 h 13716000"/>
              <a:gd name="connsiteX4" fmla="*/ 9446187 w 15968389"/>
              <a:gd name="connsiteY4" fmla="*/ 0 h 13716000"/>
              <a:gd name="connsiteX0" fmla="*/ 9381928 w 15904130"/>
              <a:gd name="connsiteY0" fmla="*/ 0 h 13716000"/>
              <a:gd name="connsiteX1" fmla="*/ 15904130 w 15904130"/>
              <a:gd name="connsiteY1" fmla="*/ 0 h 13716000"/>
              <a:gd name="connsiteX2" fmla="*/ 15904130 w 15904130"/>
              <a:gd name="connsiteY2" fmla="*/ 13716000 h 13716000"/>
              <a:gd name="connsiteX3" fmla="*/ 0 w 15904130"/>
              <a:gd name="connsiteY3" fmla="*/ 13716000 h 13716000"/>
              <a:gd name="connsiteX4" fmla="*/ 9381928 w 15904130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4130" h="13716000">
                <a:moveTo>
                  <a:pt x="9381928" y="0"/>
                </a:moveTo>
                <a:lnTo>
                  <a:pt x="15904130" y="0"/>
                </a:lnTo>
                <a:lnTo>
                  <a:pt x="15904130" y="13716000"/>
                </a:lnTo>
                <a:lnTo>
                  <a:pt x="0" y="13716000"/>
                </a:lnTo>
                <a:lnTo>
                  <a:pt x="9381928" y="0"/>
                </a:lnTo>
                <a:close/>
              </a:path>
            </a:pathLst>
          </a:custGeom>
          <a:blipFill dpi="0" rotWithShape="0">
            <a:blip r:embed="rId3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DejaVu Sans Condensed"/>
              <a:ea typeface="+mn-ea"/>
              <a:cs typeface="+mn-cs"/>
            </a:endParaRPr>
          </a:p>
        </p:txBody>
      </p:sp>
      <p:sp>
        <p:nvSpPr>
          <p:cNvPr id="18" name="L-Form 17">
            <a:extLst>
              <a:ext uri="{FF2B5EF4-FFF2-40B4-BE49-F238E27FC236}">
                <a16:creationId xmlns:a16="http://schemas.microsoft.com/office/drawing/2014/main" id="{1413BA6C-1CA2-45C2-A20F-A19EC5AE84D5}"/>
              </a:ext>
            </a:extLst>
          </p:cNvPr>
          <p:cNvSpPr/>
          <p:nvPr/>
        </p:nvSpPr>
        <p:spPr>
          <a:xfrm>
            <a:off x="0" y="12074769"/>
            <a:ext cx="1641096" cy="1641231"/>
          </a:xfrm>
          <a:prstGeom prst="corner">
            <a:avLst>
              <a:gd name="adj1" fmla="val 41379"/>
              <a:gd name="adj2" fmla="val 41055"/>
            </a:avLst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DejaVu Sans Condensed"/>
              <a:ea typeface="+mn-ea"/>
              <a:cs typeface="+mn-cs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2A0B345-84A3-47B4-9FF7-DE0DDF1BF890}"/>
              </a:ext>
            </a:extLst>
          </p:cNvPr>
          <p:cNvSpPr/>
          <p:nvPr/>
        </p:nvSpPr>
        <p:spPr>
          <a:xfrm>
            <a:off x="17005843" y="1296498"/>
            <a:ext cx="67723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4800" b="1" dirty="0" err="1" smtClean="0">
                <a:solidFill>
                  <a:srgbClr val="464646"/>
                </a:solidFill>
                <a:latin typeface="DejaVu Sans Condensed" panose="020B0606030804020204" pitchFamily="34" charset="0"/>
              </a:rPr>
              <a:t>Zusammenfassung</a:t>
            </a:r>
            <a:r>
              <a:rPr lang="en-US" sz="4800" b="1" dirty="0" smtClean="0">
                <a:solidFill>
                  <a:srgbClr val="464646"/>
                </a:solidFill>
                <a:latin typeface="DejaVu Sans Condensed" panose="020B0606030804020204" pitchFamily="34" charset="0"/>
              </a:rPr>
              <a:t>: </a:t>
            </a:r>
          </a:p>
          <a:p>
            <a:pPr lvl="0" algn="r"/>
            <a:r>
              <a:rPr lang="en-US" sz="4800" b="1" dirty="0" smtClean="0">
                <a:solidFill>
                  <a:srgbClr val="464646"/>
                </a:solidFill>
                <a:latin typeface="DejaVu Sans Condensed" panose="020B0606030804020204" pitchFamily="34" charset="0"/>
              </a:rPr>
              <a:t>Do’s </a:t>
            </a:r>
            <a:r>
              <a:rPr lang="en-US" sz="4800" b="1" dirty="0">
                <a:solidFill>
                  <a:srgbClr val="464646"/>
                </a:solidFill>
                <a:latin typeface="DejaVu Sans Condensed" panose="020B0606030804020204" pitchFamily="34" charset="0"/>
              </a:rPr>
              <a:t>in </a:t>
            </a:r>
            <a:r>
              <a:rPr lang="en-US" sz="4800" b="1" dirty="0" smtClean="0">
                <a:solidFill>
                  <a:srgbClr val="464646"/>
                </a:solidFill>
                <a:latin typeface="DejaVu Sans Condensed" panose="020B0606030804020204" pitchFamily="34" charset="0"/>
              </a:rPr>
              <a:t>Online-</a:t>
            </a:r>
            <a:r>
              <a:rPr lang="en-US" sz="4800" b="1" dirty="0" err="1" smtClean="0">
                <a:solidFill>
                  <a:srgbClr val="464646"/>
                </a:solidFill>
                <a:latin typeface="DejaVu Sans Condensed" panose="020B0606030804020204" pitchFamily="34" charset="0"/>
              </a:rPr>
              <a:t>Formaten</a:t>
            </a:r>
            <a:endParaRPr lang="en-US" sz="4800" b="1" dirty="0">
              <a:solidFill>
                <a:srgbClr val="464646"/>
              </a:solidFill>
              <a:latin typeface="DejaVu Sans Condensed" panose="020B0606030804020204" pitchFamily="34" charset="0"/>
            </a:endParaRPr>
          </a:p>
        </p:txBody>
      </p:sp>
      <p:sp>
        <p:nvSpPr>
          <p:cNvPr id="14" name="Textfeld 9">
            <a:extLst>
              <a:ext uri="{FF2B5EF4-FFF2-40B4-BE49-F238E27FC236}">
                <a16:creationId xmlns:a16="http://schemas.microsoft.com/office/drawing/2014/main" id="{F4A60674-178B-4CEC-8E7B-68CF515D8572}"/>
              </a:ext>
            </a:extLst>
          </p:cNvPr>
          <p:cNvSpPr txBox="1"/>
          <p:nvPr/>
        </p:nvSpPr>
        <p:spPr>
          <a:xfrm>
            <a:off x="13268805" y="566773"/>
            <a:ext cx="10509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latin typeface="DejaVu Sans Condensed" panose="020B0606030804020204" pitchFamily="34" charset="0"/>
              </a:rPr>
              <a:t>Input, 22.09.2021</a:t>
            </a:r>
          </a:p>
          <a:p>
            <a:pPr algn="ctr"/>
            <a:r>
              <a:rPr lang="de-DE" dirty="0"/>
              <a:t>Tagung: Bündnisse als dritter Weg: Selbstorganisation und Teilhabe am Prüfstand</a:t>
            </a:r>
            <a:r>
              <a:rPr lang="de-DE" dirty="0" smtClean="0">
                <a:solidFill>
                  <a:schemeClr val="accent3"/>
                </a:solidFill>
                <a:latin typeface="DejaVu Sans Condensed" panose="020B0606030804020204" pitchFamily="34" charset="0"/>
              </a:rPr>
              <a:t>?</a:t>
            </a:r>
            <a:endParaRPr lang="de-DE" dirty="0"/>
          </a:p>
          <a:p>
            <a:pPr algn="r"/>
            <a:endParaRPr lang="de-DE" dirty="0">
              <a:solidFill>
                <a:schemeClr val="accent3"/>
              </a:solidFill>
              <a:latin typeface="DejaVu Sans Condensed" panose="020B0606030804020204" pitchFamily="34" charset="0"/>
            </a:endParaRPr>
          </a:p>
          <a:p>
            <a:pPr algn="r"/>
            <a:r>
              <a:rPr lang="de-DE" dirty="0">
                <a:solidFill>
                  <a:schemeClr val="accent3"/>
                </a:solidFill>
                <a:latin typeface="DejaVu Sans Condensed" panose="020B0606030804020204" pitchFamily="34" charset="0"/>
              </a:rPr>
              <a:t>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7644A90-6B79-4F80-B7CB-B6123A7E75C9}"/>
              </a:ext>
            </a:extLst>
          </p:cNvPr>
          <p:cNvSpPr txBox="1"/>
          <p:nvPr/>
        </p:nvSpPr>
        <p:spPr>
          <a:xfrm>
            <a:off x="12801600" y="3331029"/>
            <a:ext cx="1050934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4000" dirty="0"/>
              <a:t>Viele Pausen, viel Interaktion, wenn möglich auch Bewegung</a:t>
            </a:r>
          </a:p>
          <a:p>
            <a:endParaRPr lang="de-DE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4000" dirty="0"/>
              <a:t>Datenschutz und Persönlichkeitsrechte </a:t>
            </a:r>
            <a:r>
              <a:rPr lang="de-DE" sz="4000" dirty="0" smtClean="0"/>
              <a:t>achten</a:t>
            </a:r>
          </a:p>
          <a:p>
            <a:endParaRPr lang="de-DE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4000" dirty="0"/>
              <a:t>Mindestanforderungen an die Technik</a:t>
            </a:r>
          </a:p>
          <a:p>
            <a:endParaRPr lang="de-DE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4000" dirty="0" smtClean="0"/>
              <a:t>Arbeitsteilung: Personen und </a:t>
            </a:r>
            <a:r>
              <a:rPr lang="de-DE" sz="4000" dirty="0" err="1" smtClean="0"/>
              <a:t>tools</a:t>
            </a:r>
            <a:endParaRPr lang="de-DE" sz="4000" dirty="0" smtClean="0"/>
          </a:p>
          <a:p>
            <a:endParaRPr lang="de-DE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4000" dirty="0"/>
              <a:t>Keep </a:t>
            </a:r>
            <a:r>
              <a:rPr lang="de-DE" sz="4000" dirty="0" err="1"/>
              <a:t>it</a:t>
            </a:r>
            <a:r>
              <a:rPr lang="de-DE" sz="4000" dirty="0"/>
              <a:t> simple</a:t>
            </a:r>
            <a:r>
              <a:rPr lang="de-DE" sz="4000" dirty="0" smtClean="0"/>
              <a:t>!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872946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eck 8"/>
          <p:cNvSpPr/>
          <p:nvPr/>
        </p:nvSpPr>
        <p:spPr>
          <a:xfrm>
            <a:off x="9776748" y="0"/>
            <a:ext cx="14600902" cy="13716000"/>
          </a:xfrm>
          <a:custGeom>
            <a:avLst/>
            <a:gdLst>
              <a:gd name="connsiteX0" fmla="*/ 0 w 10602657"/>
              <a:gd name="connsiteY0" fmla="*/ 0 h 13716000"/>
              <a:gd name="connsiteX1" fmla="*/ 10602657 w 10602657"/>
              <a:gd name="connsiteY1" fmla="*/ 0 h 13716000"/>
              <a:gd name="connsiteX2" fmla="*/ 10602657 w 10602657"/>
              <a:gd name="connsiteY2" fmla="*/ 13716000 h 13716000"/>
              <a:gd name="connsiteX3" fmla="*/ 0 w 10602657"/>
              <a:gd name="connsiteY3" fmla="*/ 13716000 h 13716000"/>
              <a:gd name="connsiteX4" fmla="*/ 0 w 10602657"/>
              <a:gd name="connsiteY4" fmla="*/ 0 h 13716000"/>
              <a:gd name="connsiteX0" fmla="*/ 359860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3598607 w 14201264"/>
              <a:gd name="connsiteY4" fmla="*/ 0 h 13716000"/>
              <a:gd name="connsiteX0" fmla="*/ 6554527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6554527 w 14201264"/>
              <a:gd name="connsiteY4" fmla="*/ 0 h 13716000"/>
              <a:gd name="connsiteX0" fmla="*/ 7679062 w 14201264"/>
              <a:gd name="connsiteY0" fmla="*/ 0 h 13716000"/>
              <a:gd name="connsiteX1" fmla="*/ 14201264 w 14201264"/>
              <a:gd name="connsiteY1" fmla="*/ 0 h 13716000"/>
              <a:gd name="connsiteX2" fmla="*/ 14201264 w 14201264"/>
              <a:gd name="connsiteY2" fmla="*/ 13716000 h 13716000"/>
              <a:gd name="connsiteX3" fmla="*/ 0 w 14201264"/>
              <a:gd name="connsiteY3" fmla="*/ 13716000 h 13716000"/>
              <a:gd name="connsiteX4" fmla="*/ 7679062 w 14201264"/>
              <a:gd name="connsiteY4" fmla="*/ 0 h 13716000"/>
              <a:gd name="connsiteX0" fmla="*/ 9446187 w 15968389"/>
              <a:gd name="connsiteY0" fmla="*/ 0 h 13716000"/>
              <a:gd name="connsiteX1" fmla="*/ 15968389 w 15968389"/>
              <a:gd name="connsiteY1" fmla="*/ 0 h 13716000"/>
              <a:gd name="connsiteX2" fmla="*/ 15968389 w 15968389"/>
              <a:gd name="connsiteY2" fmla="*/ 13716000 h 13716000"/>
              <a:gd name="connsiteX3" fmla="*/ 0 w 15968389"/>
              <a:gd name="connsiteY3" fmla="*/ 13686503 h 13716000"/>
              <a:gd name="connsiteX4" fmla="*/ 9446187 w 15968389"/>
              <a:gd name="connsiteY4" fmla="*/ 0 h 13716000"/>
              <a:gd name="connsiteX0" fmla="*/ 9381928 w 15904130"/>
              <a:gd name="connsiteY0" fmla="*/ 0 h 13716000"/>
              <a:gd name="connsiteX1" fmla="*/ 15904130 w 15904130"/>
              <a:gd name="connsiteY1" fmla="*/ 0 h 13716000"/>
              <a:gd name="connsiteX2" fmla="*/ 15904130 w 15904130"/>
              <a:gd name="connsiteY2" fmla="*/ 13716000 h 13716000"/>
              <a:gd name="connsiteX3" fmla="*/ 0 w 15904130"/>
              <a:gd name="connsiteY3" fmla="*/ 13716000 h 13716000"/>
              <a:gd name="connsiteX4" fmla="*/ 9381928 w 15904130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4130" h="13716000">
                <a:moveTo>
                  <a:pt x="9381928" y="0"/>
                </a:moveTo>
                <a:lnTo>
                  <a:pt x="15904130" y="0"/>
                </a:lnTo>
                <a:lnTo>
                  <a:pt x="15904130" y="13716000"/>
                </a:lnTo>
                <a:lnTo>
                  <a:pt x="0" y="13716000"/>
                </a:lnTo>
                <a:lnTo>
                  <a:pt x="9381928" y="0"/>
                </a:lnTo>
                <a:close/>
              </a:path>
            </a:pathLst>
          </a:custGeom>
          <a:blipFill dpi="0" rotWithShape="1">
            <a:blip r:embed="rId3">
              <a:alphaModFix amt="7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Shape 614">
            <a:extLst>
              <a:ext uri="{FF2B5EF4-FFF2-40B4-BE49-F238E27FC236}">
                <a16:creationId xmlns:a16="http://schemas.microsoft.com/office/drawing/2014/main" id="{0FEE2DBF-7884-4AC0-8D5E-3B75E17647D0}"/>
              </a:ext>
            </a:extLst>
          </p:cNvPr>
          <p:cNvSpPr/>
          <p:nvPr/>
        </p:nvSpPr>
        <p:spPr>
          <a:xfrm>
            <a:off x="1690760" y="4961050"/>
            <a:ext cx="8085988" cy="5656528"/>
          </a:xfrm>
          <a:prstGeom prst="rect">
            <a:avLst/>
          </a:prstGeom>
          <a:noFill/>
          <a:ln>
            <a:noFill/>
          </a:ln>
        </p:spPr>
        <p:txBody>
          <a:bodyPr lIns="182824" tIns="91400" rIns="182824" bIns="91400" anchor="t" anchorCtr="0">
            <a:noAutofit/>
          </a:bodyPr>
          <a:lstStyle/>
          <a:p>
            <a:pPr>
              <a:defRPr/>
            </a:pPr>
            <a:endParaRPr lang="de-DE" altLang="x-none" sz="3000" dirty="0">
              <a:latin typeface="+mj-lt"/>
              <a:ea typeface="Calibri" charset="0"/>
              <a:cs typeface="Calibri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CD656BF-8DEC-49E7-B4D3-11DF12C5F800}"/>
              </a:ext>
            </a:extLst>
          </p:cNvPr>
          <p:cNvSpPr/>
          <p:nvPr/>
        </p:nvSpPr>
        <p:spPr>
          <a:xfrm>
            <a:off x="711825" y="1295410"/>
            <a:ext cx="730770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4800" b="1" dirty="0" err="1" smtClean="0">
                <a:solidFill>
                  <a:srgbClr val="464646"/>
                </a:solidFill>
                <a:latin typeface="DejaVu Sans Condensed" panose="020B0606030804020204" pitchFamily="34" charset="0"/>
              </a:rPr>
              <a:t>Zusammenfassung</a:t>
            </a:r>
            <a:r>
              <a:rPr lang="en-US" sz="4800" b="1" dirty="0" smtClean="0">
                <a:solidFill>
                  <a:srgbClr val="464646"/>
                </a:solidFill>
                <a:latin typeface="DejaVu Sans Condensed" panose="020B0606030804020204" pitchFamily="34" charset="0"/>
              </a:rPr>
              <a:t>:</a:t>
            </a:r>
          </a:p>
          <a:p>
            <a:pPr lvl="0" algn="r"/>
            <a:r>
              <a:rPr lang="en-US" sz="4800" b="1" dirty="0" err="1" smtClean="0">
                <a:solidFill>
                  <a:srgbClr val="464646"/>
                </a:solidFill>
                <a:latin typeface="DejaVu Sans Condensed" panose="020B0606030804020204" pitchFamily="34" charset="0"/>
              </a:rPr>
              <a:t>Dont’s</a:t>
            </a:r>
            <a:r>
              <a:rPr lang="en-US" sz="4800" b="1" dirty="0" smtClean="0">
                <a:solidFill>
                  <a:srgbClr val="464646"/>
                </a:solidFill>
                <a:latin typeface="DejaVu Sans Condensed" panose="020B0606030804020204" pitchFamily="34" charset="0"/>
              </a:rPr>
              <a:t> in Online-</a:t>
            </a:r>
            <a:r>
              <a:rPr lang="en-US" sz="4800" b="1" dirty="0" err="1" smtClean="0">
                <a:solidFill>
                  <a:srgbClr val="464646"/>
                </a:solidFill>
                <a:latin typeface="DejaVu Sans Condensed" panose="020B0606030804020204" pitchFamily="34" charset="0"/>
              </a:rPr>
              <a:t>Formaten</a:t>
            </a:r>
            <a:endParaRPr lang="en-US" sz="4800" b="1" dirty="0">
              <a:solidFill>
                <a:srgbClr val="464646"/>
              </a:solidFill>
              <a:latin typeface="DejaVu Sans Condensed" panose="020B0606030804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546269C-9594-4430-8DA6-949E00478976}"/>
              </a:ext>
            </a:extLst>
          </p:cNvPr>
          <p:cNvSpPr txBox="1"/>
          <p:nvPr/>
        </p:nvSpPr>
        <p:spPr>
          <a:xfrm>
            <a:off x="808006" y="3621685"/>
            <a:ext cx="1050934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4000" dirty="0"/>
              <a:t>Lange </a:t>
            </a:r>
            <a:r>
              <a:rPr lang="de-DE" sz="4000" dirty="0" smtClean="0"/>
              <a:t>Redebeiträge</a:t>
            </a:r>
            <a:endParaRPr lang="de-DE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4000" dirty="0"/>
              <a:t>Zu kleine Schrift in Präsentationen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4000" dirty="0"/>
              <a:t>Schlechte Internetverbindung, schlechte Soundqualität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4000" dirty="0"/>
              <a:t>Tool </a:t>
            </a:r>
            <a:r>
              <a:rPr lang="de-DE" sz="4000" dirty="0" err="1" smtClean="0"/>
              <a:t>hopping</a:t>
            </a:r>
            <a:endParaRPr lang="de-DE" sz="4000" dirty="0" smtClean="0"/>
          </a:p>
          <a:p>
            <a:endParaRPr lang="de-DE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4000" dirty="0" err="1"/>
              <a:t>Don‘t</a:t>
            </a:r>
            <a:r>
              <a:rPr lang="de-DE" sz="4000" dirty="0"/>
              <a:t> </a:t>
            </a:r>
            <a:r>
              <a:rPr lang="de-DE" sz="4000" dirty="0" err="1"/>
              <a:t>panic</a:t>
            </a:r>
            <a:r>
              <a:rPr lang="de-DE" sz="4000" dirty="0"/>
              <a:t>!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690760" y="411480"/>
            <a:ext cx="9626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DejaVu Sans Condensed" panose="020B0606030804020204" pitchFamily="34" charset="0"/>
              </a:rPr>
              <a:t>Input, 22.09.2021</a:t>
            </a:r>
          </a:p>
          <a:p>
            <a:pPr algn="ctr"/>
            <a:r>
              <a:rPr lang="de-DE" dirty="0"/>
              <a:t>Tagung: Bündnisse als dritter Weg: Selbstorganisation und Teilhabe am Prüfstand</a:t>
            </a:r>
            <a:r>
              <a:rPr lang="de-DE" dirty="0" smtClean="0">
                <a:solidFill>
                  <a:schemeClr val="accent3"/>
                </a:solidFill>
                <a:latin typeface="DejaVu Sans Condensed" panose="020B0606030804020204" pitchFamily="34" charset="0"/>
              </a:rPr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4084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Theme">
  <a:themeElements>
    <a:clrScheme name="Benutzerdefiniert 5">
      <a:dk1>
        <a:srgbClr val="464646"/>
      </a:dk1>
      <a:lt1>
        <a:srgbClr val="F8F8F8"/>
      </a:lt1>
      <a:dk2>
        <a:srgbClr val="44546A"/>
      </a:dk2>
      <a:lt2>
        <a:srgbClr val="E7E6E6"/>
      </a:lt2>
      <a:accent1>
        <a:srgbClr val="FF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464646"/>
      </a:hlink>
      <a:folHlink>
        <a:srgbClr val="464646"/>
      </a:folHlink>
    </a:clrScheme>
    <a:fontScheme name="Benutzerdefiniert 1">
      <a:majorFont>
        <a:latin typeface="DejaVu Sans Condensed"/>
        <a:ea typeface=""/>
        <a:cs typeface=""/>
      </a:majorFont>
      <a:minorFont>
        <a:latin typeface="DejaVu San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rcRect/>
          <a:stretch>
            <a:fillRect t="-8457" b="-8457"/>
          </a:stretch>
        </a:blipFill>
        <a:ln>
          <a:noFill/>
        </a:ln>
      </a:spPr>
      <a:bodyPr rtlCol="0" anchor="ctr"/>
      <a:lstStyle>
        <a:defPPr algn="ctr">
          <a:defRPr sz="160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1098</Words>
  <Application>Microsoft Office PowerPoint</Application>
  <PresentationFormat>Benutzerdefiniert</PresentationFormat>
  <Paragraphs>247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DejaVu Sans Condensed</vt:lpstr>
      <vt:lpstr>Roboto</vt:lpstr>
      <vt:lpstr>Times New Roman</vt:lpstr>
      <vt:lpstr>Wingdings</vt:lpstr>
      <vt:lpstr>Office Theme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Kirschner [basa e.V.]</dc:creator>
  <cp:lastModifiedBy> </cp:lastModifiedBy>
  <cp:revision>1472</cp:revision>
  <cp:lastPrinted>2021-02-22T09:22:00Z</cp:lastPrinted>
  <dcterms:created xsi:type="dcterms:W3CDTF">2016-03-24T21:47:09Z</dcterms:created>
  <dcterms:modified xsi:type="dcterms:W3CDTF">2021-09-08T17:13:50Z</dcterms:modified>
</cp:coreProperties>
</file>